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9" r:id="rId4"/>
    <p:sldId id="266" r:id="rId5"/>
    <p:sldId id="258" r:id="rId6"/>
    <p:sldId id="263" r:id="rId7"/>
    <p:sldId id="268" r:id="rId8"/>
    <p:sldId id="264" r:id="rId9"/>
    <p:sldId id="265" r:id="rId10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B02EC9-B41D-429B-9835-69029663D43A}" type="datetimeFigureOut">
              <a:rPr lang="da-DK" smtClean="0"/>
              <a:t>23-09-2016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B06F28-86DA-4F9E-9C1C-F599B1F7B28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85181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D9247-2FD6-412B-B727-B48B0CB87EB0}" type="datetime1">
              <a:rPr lang="en-US" smtClean="0"/>
              <a:t>9/23/2016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UBI and Equal Opportunities - Thomas P.Boje</a:t>
            </a:r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139E4-F210-4C45-A572-159E97F7B5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94905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CEA27-3E5B-4AEA-B534-D85AD65E5107}" type="datetime1">
              <a:rPr lang="en-US" smtClean="0"/>
              <a:t>9/23/2016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UBI and Equal Opportunities - Thomas P.Boje</a:t>
            </a:r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139E4-F210-4C45-A572-159E97F7B5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10615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B9C2-6BDE-403C-807C-CA85A84283EC}" type="datetime1">
              <a:rPr lang="en-US" smtClean="0"/>
              <a:t>9/23/2016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UBI and Equal Opportunities - Thomas P.Boje</a:t>
            </a:r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139E4-F210-4C45-A572-159E97F7B537}" type="slidenum">
              <a:rPr lang="da-DK" smtClean="0"/>
              <a:t>‹nr.›</a:t>
            </a:fld>
            <a:endParaRPr lang="da-DK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998963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CAD68-55FB-4738-A10F-D1F588678FB7}" type="datetime1">
              <a:rPr lang="en-US" smtClean="0"/>
              <a:t>9/23/2016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UBI and Equal Opportunities - Thomas P.Boje</a:t>
            </a:r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139E4-F210-4C45-A572-159E97F7B5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44923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t med citat og nav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3AB4-6980-44E9-B124-3A483A550A47}" type="datetime1">
              <a:rPr lang="en-US" smtClean="0"/>
              <a:t>9/23/2016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UBI and Equal Opportunities - Thomas P.Boje</a:t>
            </a:r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139E4-F210-4C45-A572-159E97F7B537}" type="slidenum">
              <a:rPr lang="da-DK" smtClean="0"/>
              <a:t>‹nr.›</a:t>
            </a:fld>
            <a:endParaRPr lang="da-D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429292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dt eller fal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57BA4-3765-4837-BB87-879E003FE963}" type="datetime1">
              <a:rPr lang="en-US" smtClean="0"/>
              <a:t>9/23/2016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UBI and Equal Opportunities - Thomas P.Boje</a:t>
            </a:r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139E4-F210-4C45-A572-159E97F7B5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170912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83F79-937B-4654-88B0-0AFEBA0376B9}" type="datetime1">
              <a:rPr lang="en-US" smtClean="0"/>
              <a:t>9/23/2016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UBI and Equal Opportunities - Thomas P.Boje</a:t>
            </a:r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139E4-F210-4C45-A572-159E97F7B5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708289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00163-D3B6-40FB-9273-73D5B5F41CEB}" type="datetime1">
              <a:rPr lang="en-US" smtClean="0"/>
              <a:t>9/23/2016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UBI and Equal Opportunities - Thomas P.Boje</a:t>
            </a:r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139E4-F210-4C45-A572-159E97F7B5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98962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579E-3BB3-4F7A-A69A-38788C96C060}" type="datetime1">
              <a:rPr lang="en-US" smtClean="0"/>
              <a:t>9/23/2016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UBI and Equal Opportunities - Thomas P.Boje</a:t>
            </a:r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139E4-F210-4C45-A572-159E97F7B5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92578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A562-40CD-41A6-BCC7-C7095CF17423}" type="datetime1">
              <a:rPr lang="en-US" smtClean="0"/>
              <a:t>9/23/2016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UBI and Equal Opportunities - Thomas P.Boje</a:t>
            </a:r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139E4-F210-4C45-A572-159E97F7B5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986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52BDF-73FF-482D-914F-046CA8A76DC7}" type="datetime1">
              <a:rPr lang="en-US" smtClean="0"/>
              <a:t>9/23/2016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UBI and Equal Opportunities - Thomas P.Boje</a:t>
            </a:r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139E4-F210-4C45-A572-159E97F7B5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2445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98BD7-5B85-45F3-A087-A098D61BE78A}" type="datetime1">
              <a:rPr lang="en-US" smtClean="0"/>
              <a:t>9/23/2016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UBI and Equal Opportunities - Thomas P.Boje</a:t>
            </a:r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139E4-F210-4C45-A572-159E97F7B5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31813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850AA-F3AA-45F8-92E7-C4EE461FF8CE}" type="datetime1">
              <a:rPr lang="en-US" smtClean="0"/>
              <a:t>9/23/2016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UBI and Equal Opportunities - Thomas P.Boje</a:t>
            </a:r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139E4-F210-4C45-A572-159E97F7B5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88400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0388B-D381-4DA6-8B00-C2A2A23C7024}" type="datetime1">
              <a:rPr lang="en-US" smtClean="0"/>
              <a:t>9/23/2016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UBI and Equal Opportunities - Thomas P.Boje</a:t>
            </a:r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139E4-F210-4C45-A572-159E97F7B5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44740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BAEF4-5B80-4BDF-87BE-B34E987CF223}" type="datetime1">
              <a:rPr lang="en-US" smtClean="0"/>
              <a:t>9/23/2016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UBI and Equal Opportunities - Thomas P.Boje</a:t>
            </a:r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139E4-F210-4C45-A572-159E97F7B5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50631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EF3FA-481B-4853-A192-8EA98A535E49}" type="datetime1">
              <a:rPr lang="en-US" smtClean="0"/>
              <a:t>9/23/2016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UBI and Equal Opportunities - Thomas P.Boje</a:t>
            </a:r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139E4-F210-4C45-A572-159E97F7B5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1235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7FC5D-75DD-4B0C-8ED7-0746D9714084}" type="datetime1">
              <a:rPr lang="en-US" smtClean="0"/>
              <a:t>9/23/2016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UBI and Equal Opportunities - Thomas P.Boje</a:t>
            </a:r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87139E4-F210-4C45-A572-159E97F7B5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2970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23940" y="929025"/>
            <a:ext cx="7766936" cy="1253066"/>
          </a:xfrm>
        </p:spPr>
        <p:txBody>
          <a:bodyPr/>
          <a:lstStyle/>
          <a:p>
            <a:pPr algn="l"/>
            <a:r>
              <a:rPr lang="da-DK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Universal Basic </a:t>
            </a:r>
            <a:r>
              <a:rPr lang="da-DK" sz="3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Income</a:t>
            </a:r>
            <a:r>
              <a:rPr lang="da-DK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a </a:t>
            </a:r>
            <a:r>
              <a:rPr lang="da-DK" sz="3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condition</a:t>
            </a:r>
            <a:r>
              <a:rPr lang="da-DK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</a:t>
            </a:r>
            <a:r>
              <a:rPr lang="da-DK" sz="3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Equal</a:t>
            </a:r>
            <a:r>
              <a:rPr lang="da-DK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sz="3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Democratic</a:t>
            </a:r>
            <a:r>
              <a:rPr lang="da-DK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sz="3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Opportunities</a:t>
            </a:r>
            <a:r>
              <a:rPr lang="da-DK" sz="3600" dirty="0" smtClean="0">
                <a:solidFill>
                  <a:srgbClr val="FF0000"/>
                </a:solidFill>
              </a:rPr>
              <a:t>?</a:t>
            </a:r>
            <a:endParaRPr lang="da-DK" sz="3600" dirty="0">
              <a:solidFill>
                <a:srgbClr val="FF0000"/>
              </a:solidFill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07067" y="2826327"/>
            <a:ext cx="7766936" cy="2597728"/>
          </a:xfrm>
        </p:spPr>
        <p:txBody>
          <a:bodyPr>
            <a:noAutofit/>
          </a:bodyPr>
          <a:lstStyle/>
          <a:p>
            <a:pPr algn="ctr"/>
            <a:r>
              <a:rPr lang="da-DK" sz="20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Nordic Conference on Basic </a:t>
            </a:r>
            <a:r>
              <a:rPr lang="da-DK" sz="2000" b="1" dirty="0" err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Income</a:t>
            </a:r>
            <a:r>
              <a:rPr lang="da-DK" sz="20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Pilots</a:t>
            </a:r>
          </a:p>
          <a:p>
            <a:pPr algn="ctr"/>
            <a:r>
              <a:rPr lang="da-DK" sz="20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September 22-23; 2016, </a:t>
            </a:r>
            <a:r>
              <a:rPr lang="da-DK" sz="20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Copenhagen</a:t>
            </a:r>
          </a:p>
          <a:p>
            <a:pPr algn="ctr"/>
            <a:endParaRPr lang="da-DK" sz="2000" b="1" dirty="0" smtClean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a-DK" sz="20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Thomas P. Boje</a:t>
            </a:r>
          </a:p>
          <a:p>
            <a:pPr algn="ctr"/>
            <a:r>
              <a:rPr lang="da-DK" sz="20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Department of Social Science and Business</a:t>
            </a:r>
          </a:p>
          <a:p>
            <a:pPr algn="ctr"/>
            <a:r>
              <a:rPr lang="da-DK" sz="20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Roskilde University</a:t>
            </a:r>
            <a:endParaRPr lang="da-DK" sz="2000" b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4559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94509"/>
          </a:xfrm>
        </p:spPr>
        <p:txBody>
          <a:bodyPr>
            <a:normAutofit/>
          </a:bodyPr>
          <a:lstStyle/>
          <a:p>
            <a:pPr algn="ctr"/>
            <a:r>
              <a:rPr lang="da-DK" sz="2800" dirty="0" smtClean="0">
                <a:solidFill>
                  <a:srgbClr val="FF0000"/>
                </a:solidFill>
              </a:rPr>
              <a:t>UBI and </a:t>
            </a:r>
            <a:r>
              <a:rPr lang="da-DK" sz="2800" dirty="0" err="1" smtClean="0">
                <a:solidFill>
                  <a:srgbClr val="FF0000"/>
                </a:solidFill>
              </a:rPr>
              <a:t>Equal</a:t>
            </a:r>
            <a:r>
              <a:rPr lang="da-DK" sz="2800" dirty="0">
                <a:solidFill>
                  <a:srgbClr val="FF0000"/>
                </a:solidFill>
              </a:rPr>
              <a:t> </a:t>
            </a:r>
            <a:r>
              <a:rPr lang="da-DK" sz="2800" dirty="0" err="1" smtClean="0">
                <a:solidFill>
                  <a:srgbClr val="FF0000"/>
                </a:solidFill>
              </a:rPr>
              <a:t>Opportunities</a:t>
            </a:r>
            <a:r>
              <a:rPr lang="da-DK" sz="2800" dirty="0" smtClean="0">
                <a:solidFill>
                  <a:srgbClr val="FF0000"/>
                </a:solidFill>
              </a:rPr>
              <a:t/>
            </a:r>
            <a:br>
              <a:rPr lang="da-DK" sz="2800" dirty="0" smtClean="0">
                <a:solidFill>
                  <a:srgbClr val="FF0000"/>
                </a:solidFill>
              </a:rPr>
            </a:br>
            <a:r>
              <a:rPr lang="da-DK" sz="2800" dirty="0" smtClean="0">
                <a:solidFill>
                  <a:srgbClr val="FF0000"/>
                </a:solidFill>
              </a:rPr>
              <a:t>Content</a:t>
            </a:r>
            <a:endParaRPr lang="da-DK" sz="2800" dirty="0">
              <a:solidFill>
                <a:srgbClr val="FF0000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77334" y="1995055"/>
            <a:ext cx="8596668" cy="4046307"/>
          </a:xfrm>
        </p:spPr>
        <p:txBody>
          <a:bodyPr>
            <a:normAutofit/>
          </a:bodyPr>
          <a:lstStyle/>
          <a:p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 and economic changes lead 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 risks,</a:t>
            </a:r>
          </a:p>
          <a:p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conditions for citizens’ participation have changed,</a:t>
            </a:r>
          </a:p>
          <a:p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Inclusion 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through participation in parity</a:t>
            </a:r>
          </a:p>
          <a:p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 justice and democratic participation – UBI as the solution</a:t>
            </a:r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4CF9-ABE8-4F0B-A94D-826D27E8BB90}" type="datetime1">
              <a:rPr lang="en-US" smtClean="0"/>
              <a:t>9/23/2016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UBI and Equal Opportunities - Thomas P.Boje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139E4-F210-4C45-A572-159E97F7B537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8402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594302"/>
          </a:xfrm>
        </p:spPr>
        <p:txBody>
          <a:bodyPr>
            <a:normAutofit/>
          </a:bodyPr>
          <a:lstStyle/>
          <a:p>
            <a:pPr algn="ctr"/>
            <a:r>
              <a:rPr lang="da-DK" sz="2800" b="1" dirty="0">
                <a:solidFill>
                  <a:srgbClr val="FF0000"/>
                </a:solidFill>
              </a:rPr>
              <a:t>UBI and </a:t>
            </a:r>
            <a:r>
              <a:rPr lang="da-DK" sz="2800" b="1" dirty="0" err="1">
                <a:solidFill>
                  <a:srgbClr val="FF0000"/>
                </a:solidFill>
              </a:rPr>
              <a:t>Equal</a:t>
            </a:r>
            <a:r>
              <a:rPr lang="da-DK" sz="2800" b="1" dirty="0">
                <a:solidFill>
                  <a:srgbClr val="FF0000"/>
                </a:solidFill>
              </a:rPr>
              <a:t> </a:t>
            </a:r>
            <a:r>
              <a:rPr lang="da-DK" sz="2800" b="1" dirty="0" err="1" smtClean="0">
                <a:solidFill>
                  <a:srgbClr val="FF0000"/>
                </a:solidFill>
              </a:rPr>
              <a:t>Opportunities</a:t>
            </a:r>
            <a:endParaRPr lang="da-DK" sz="2800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77334" y="1569027"/>
            <a:ext cx="8596668" cy="44723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types of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“social risks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appear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European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societies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due to economic and social changes.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social risks have many faces but most important are </a:t>
            </a:r>
          </a:p>
          <a:p>
            <a:r>
              <a:rPr lang="en-GB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de-industrialization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employment creating mass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unemployment / declining income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among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especially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industrial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workers but also more broadly 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growing </a:t>
            </a:r>
            <a:r>
              <a:rPr lang="en-GB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instability </a:t>
            </a:r>
            <a:r>
              <a:rPr lang="en-GB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social network </a:t>
            </a:r>
            <a:r>
              <a:rPr lang="en-GB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changed </a:t>
            </a:r>
            <a:r>
              <a:rPr lang="en-GB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family </a:t>
            </a:r>
            <a:r>
              <a:rPr lang="en-GB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structure, low income, </a:t>
            </a:r>
            <a:r>
              <a:rPr lang="en-GB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migration, segregation</a:t>
            </a:r>
            <a:r>
              <a:rPr lang="en-GB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de-standardization of employment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with a growth of atypical career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patterns – precarious forms of employment</a:t>
            </a:r>
            <a:endParaRPr lang="da-DK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F69AC-E384-492D-8C8D-415E2C06080E}" type="datetime1">
              <a:rPr lang="en-US" smtClean="0"/>
              <a:t>9/23/2016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UBI and Equal Opportunities - Thomas P.Boje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139E4-F210-4C45-A572-159E97F7B537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1079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259774"/>
            <a:ext cx="8596668" cy="820882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UBI and Equal Opportunities</a:t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>precariousness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77334" y="1444337"/>
            <a:ext cx="8596668" cy="45970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Precarity</a:t>
            </a:r>
            <a:r>
              <a:rPr lang="da-D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a-DK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da-D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a-DK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coined</a:t>
            </a:r>
            <a:r>
              <a:rPr lang="da-D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da-DK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Bourdieu (1963) and </a:t>
            </a:r>
            <a:r>
              <a:rPr lang="da-DK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Standing</a:t>
            </a:r>
            <a:r>
              <a:rPr lang="da-DK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(2011) </a:t>
            </a:r>
            <a:r>
              <a:rPr lang="da-D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it </a:t>
            </a:r>
            <a:r>
              <a:rPr lang="da-DK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means</a:t>
            </a:r>
            <a:r>
              <a:rPr lang="da-D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a-DK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precarious</a:t>
            </a:r>
            <a:r>
              <a:rPr lang="da-D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a-DK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labour</a:t>
            </a:r>
            <a:r>
              <a:rPr lang="da-D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da-DK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truncated</a:t>
            </a:r>
            <a:r>
              <a:rPr lang="da-D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a-DK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citizenship</a:t>
            </a:r>
            <a:r>
              <a:rPr lang="da-D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da-D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da-DK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da-D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a-DK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da-D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social </a:t>
            </a:r>
            <a:r>
              <a:rPr lang="da-DK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exclusion</a:t>
            </a:r>
            <a:r>
              <a:rPr lang="da-D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but </a:t>
            </a:r>
            <a:r>
              <a:rPr lang="da-DK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rather</a:t>
            </a:r>
            <a:r>
              <a:rPr lang="da-D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”</a:t>
            </a:r>
            <a:r>
              <a:rPr lang="da-DK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constitutive</a:t>
            </a:r>
            <a:r>
              <a:rPr lang="da-D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element of the new global </a:t>
            </a:r>
            <a:r>
              <a:rPr lang="da-DK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disorder</a:t>
            </a:r>
            <a:r>
              <a:rPr lang="da-D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to </a:t>
            </a:r>
            <a:r>
              <a:rPr lang="da-DK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da-D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is </a:t>
            </a:r>
            <a:r>
              <a:rPr lang="da-DK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very</a:t>
            </a:r>
            <a:r>
              <a:rPr lang="da-D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a-DK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functional</a:t>
            </a:r>
            <a:r>
              <a:rPr lang="da-D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marL="0" indent="0">
              <a:buNone/>
            </a:pPr>
            <a:r>
              <a:rPr lang="da-DK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Precarity</a:t>
            </a:r>
            <a:r>
              <a:rPr lang="da-D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a-DK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represents</a:t>
            </a:r>
            <a:r>
              <a:rPr lang="da-D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a-DK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market</a:t>
            </a:r>
            <a:r>
              <a:rPr lang="da-D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driven forces </a:t>
            </a:r>
            <a:r>
              <a:rPr lang="da-DK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da-D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as:</a:t>
            </a:r>
          </a:p>
          <a:p>
            <a:pPr marL="0" indent="0">
              <a:buNone/>
            </a:pPr>
            <a:r>
              <a:rPr lang="da-DK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Flexibility</a:t>
            </a:r>
            <a:r>
              <a:rPr lang="da-D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a-DK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availability</a:t>
            </a:r>
            <a:r>
              <a:rPr lang="da-D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a-DK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multilocality</a:t>
            </a:r>
            <a:r>
              <a:rPr lang="da-D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a-DK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compressed</a:t>
            </a:r>
            <a:r>
              <a:rPr lang="da-D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a-DK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mobility</a:t>
            </a:r>
            <a:endParaRPr lang="da-DK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a-DK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Precarity</a:t>
            </a:r>
            <a:r>
              <a:rPr lang="da-D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a-DK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represent</a:t>
            </a:r>
            <a:r>
              <a:rPr lang="da-D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a-DK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both</a:t>
            </a:r>
            <a:r>
              <a:rPr lang="da-D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da-DK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condition</a:t>
            </a:r>
            <a:r>
              <a:rPr lang="da-D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the global </a:t>
            </a:r>
            <a:r>
              <a:rPr lang="da-DK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economy</a:t>
            </a:r>
            <a:r>
              <a:rPr lang="da-D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a </a:t>
            </a:r>
            <a:r>
              <a:rPr lang="da-DK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possible</a:t>
            </a:r>
            <a:r>
              <a:rPr lang="da-D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a-DK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rallying</a:t>
            </a:r>
            <a:r>
              <a:rPr lang="da-D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point for </a:t>
            </a:r>
            <a:r>
              <a:rPr lang="da-DK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resistance</a:t>
            </a:r>
            <a:endParaRPr lang="da-DK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a-D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da-DK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precariat</a:t>
            </a:r>
            <a:r>
              <a:rPr lang="da-D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</a:t>
            </a:r>
            <a:r>
              <a:rPr lang="da-DK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challenge</a:t>
            </a:r>
            <a:r>
              <a:rPr lang="da-D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da-DK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governments</a:t>
            </a:r>
            <a:r>
              <a:rPr lang="da-D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a-DK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trade</a:t>
            </a:r>
            <a:r>
              <a:rPr lang="da-D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unions but </a:t>
            </a:r>
            <a:r>
              <a:rPr lang="da-DK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da-D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social </a:t>
            </a:r>
            <a:r>
              <a:rPr lang="da-DK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justice</a:t>
            </a:r>
            <a:r>
              <a:rPr lang="da-D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human </a:t>
            </a:r>
            <a:r>
              <a:rPr lang="da-DK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da-D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a-DK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movements</a:t>
            </a:r>
            <a:endParaRPr lang="da-DK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579E-3BB3-4F7A-A69A-38788C96C060}" type="datetime1">
              <a:rPr lang="en-US" smtClean="0"/>
              <a:t>9/23/2016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UBI and Equal Opportunities - Thomas P.Boje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139E4-F210-4C45-A572-159E97F7B537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46081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446810"/>
            <a:ext cx="8596668" cy="727364"/>
          </a:xfrm>
        </p:spPr>
        <p:txBody>
          <a:bodyPr>
            <a:normAutofit/>
          </a:bodyPr>
          <a:lstStyle/>
          <a:p>
            <a:pPr algn="ctr"/>
            <a:r>
              <a:rPr lang="da-DK" sz="2800" b="1" dirty="0">
                <a:solidFill>
                  <a:srgbClr val="FF0000"/>
                </a:solidFill>
              </a:rPr>
              <a:t>UBI and </a:t>
            </a:r>
            <a:r>
              <a:rPr lang="da-DK" sz="2800" b="1" dirty="0" err="1" smtClean="0">
                <a:solidFill>
                  <a:srgbClr val="FF0000"/>
                </a:solidFill>
              </a:rPr>
              <a:t>Equal</a:t>
            </a:r>
            <a:r>
              <a:rPr lang="da-DK" sz="2800" b="1" dirty="0" smtClean="0">
                <a:solidFill>
                  <a:srgbClr val="FF0000"/>
                </a:solidFill>
              </a:rPr>
              <a:t> </a:t>
            </a:r>
            <a:r>
              <a:rPr lang="da-DK" sz="2800" b="1" dirty="0" err="1" smtClean="0">
                <a:solidFill>
                  <a:srgbClr val="FF0000"/>
                </a:solidFill>
              </a:rPr>
              <a:t>Opportunities</a:t>
            </a:r>
            <a:endParaRPr lang="da-DK" sz="2800" b="1" dirty="0">
              <a:solidFill>
                <a:srgbClr val="FF0000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77334" y="1392382"/>
            <a:ext cx="8596668" cy="46489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economic and social crisis in Europe has placed the involvement of citizens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citizenship rights on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political agenda and accentuated the importance of civic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because:</a:t>
            </a:r>
          </a:p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Difficulties of involving citizens in strategic decision-making at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community, national, and global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level</a:t>
            </a:r>
          </a:p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Retrenchment of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welfare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services due to NPM, which especially has hurt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vulnerable groups of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citizens.</a:t>
            </a:r>
          </a:p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Large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groups of the population are not at all represented in the democratic processes of governance - especially the growing social groups covered by the precariat. </a:t>
            </a:r>
          </a:p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citizenship rights have been restricted or eliminated for large groups of the population – unemployed, migrants, refugees etc.</a:t>
            </a:r>
            <a:endParaRPr lang="da-DK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9D30D-FFE5-448A-9D0A-3352BA5C3D55}" type="datetime1">
              <a:rPr lang="en-US" smtClean="0"/>
              <a:t>9/23/2016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UBI and Equal Opportunities - Thomas P.Boje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79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153909"/>
            <a:ext cx="8596668" cy="873350"/>
          </a:xfrm>
        </p:spPr>
        <p:txBody>
          <a:bodyPr>
            <a:normAutofit fontScale="90000"/>
          </a:bodyPr>
          <a:lstStyle/>
          <a:p>
            <a:pPr algn="ctr"/>
            <a:r>
              <a:rPr lang="da-DK" sz="2800" b="1" dirty="0">
                <a:solidFill>
                  <a:srgbClr val="FF0000"/>
                </a:solidFill>
              </a:rPr>
              <a:t>UBI and </a:t>
            </a:r>
            <a:r>
              <a:rPr lang="da-DK" sz="2800" b="1" dirty="0" err="1">
                <a:solidFill>
                  <a:srgbClr val="FF0000"/>
                </a:solidFill>
              </a:rPr>
              <a:t>Equal</a:t>
            </a:r>
            <a:r>
              <a:rPr lang="da-DK" sz="2800" b="1" dirty="0">
                <a:solidFill>
                  <a:srgbClr val="FF0000"/>
                </a:solidFill>
              </a:rPr>
              <a:t> </a:t>
            </a:r>
            <a:r>
              <a:rPr lang="da-DK" sz="2800" b="1" dirty="0" err="1" smtClean="0">
                <a:solidFill>
                  <a:srgbClr val="FF0000"/>
                </a:solidFill>
              </a:rPr>
              <a:t>Opportunities</a:t>
            </a:r>
            <a:r>
              <a:rPr lang="da-DK" sz="2800" b="1" dirty="0" smtClean="0">
                <a:solidFill>
                  <a:srgbClr val="FF0000"/>
                </a:solidFill>
              </a:rPr>
              <a:t/>
            </a:r>
            <a:br>
              <a:rPr lang="da-DK" sz="2800" b="1" dirty="0" smtClean="0">
                <a:solidFill>
                  <a:srgbClr val="FF0000"/>
                </a:solidFill>
              </a:rPr>
            </a:br>
            <a:r>
              <a:rPr lang="da-DK" sz="2800" b="1" dirty="0" err="1" smtClean="0">
                <a:solidFill>
                  <a:srgbClr val="FF0000"/>
                </a:solidFill>
              </a:rPr>
              <a:t>Inclusion</a:t>
            </a:r>
            <a:endParaRPr lang="da-DK" sz="2800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77334" y="1392383"/>
            <a:ext cx="8596668" cy="46489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Inclusion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the late-modern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society varies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one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group to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another - each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of inclusion is characterized by a specific form of civic participation .</a:t>
            </a: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different forms of inclusion must ensure that the gap between marginalized social groups and the majority is minimized. 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inclusion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to be based on the principles of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equality, solidarity and respect for other people's attitudes and ways of life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has to be an integral part of the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public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sphere of civil society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579E-3BB3-4F7A-A69A-38788C96C060}" type="datetime1">
              <a:rPr lang="en-US" smtClean="0"/>
              <a:t>9/23/2016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UBI and Equal Opportunities - Thomas P.Boje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139E4-F210-4C45-A572-159E97F7B537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8086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23009"/>
          </a:xfrm>
        </p:spPr>
        <p:txBody>
          <a:bodyPr>
            <a:normAutofit fontScale="90000"/>
          </a:bodyPr>
          <a:lstStyle/>
          <a:p>
            <a:pPr algn="ctr"/>
            <a:r>
              <a:rPr lang="da-DK" b="1" dirty="0">
                <a:solidFill>
                  <a:srgbClr val="FF0000"/>
                </a:solidFill>
              </a:rPr>
              <a:t>UBI and </a:t>
            </a:r>
            <a:r>
              <a:rPr lang="da-DK" b="1" dirty="0" err="1">
                <a:solidFill>
                  <a:srgbClr val="FF0000"/>
                </a:solidFill>
              </a:rPr>
              <a:t>Equal</a:t>
            </a:r>
            <a:r>
              <a:rPr lang="da-DK" b="1" dirty="0">
                <a:solidFill>
                  <a:srgbClr val="FF0000"/>
                </a:solidFill>
              </a:rPr>
              <a:t> </a:t>
            </a:r>
            <a:r>
              <a:rPr lang="da-DK" b="1" dirty="0" err="1">
                <a:solidFill>
                  <a:srgbClr val="FF0000"/>
                </a:solidFill>
              </a:rPr>
              <a:t>Opportunities</a:t>
            </a:r>
            <a:r>
              <a:rPr lang="da-DK" b="1" dirty="0">
                <a:solidFill>
                  <a:srgbClr val="FF0000"/>
                </a:solidFill>
              </a:rPr>
              <a:t/>
            </a:r>
            <a:br>
              <a:rPr lang="da-DK" b="1" dirty="0">
                <a:solidFill>
                  <a:srgbClr val="FF0000"/>
                </a:solidFill>
              </a:rPr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77334" y="1433945"/>
            <a:ext cx="8596668" cy="46074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Universal basic income (UBI) as a solution?</a:t>
            </a:r>
          </a:p>
          <a:p>
            <a:pPr lvl="1"/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 justice</a:t>
            </a:r>
          </a:p>
          <a:p>
            <a:pPr lvl="1"/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Basic social security</a:t>
            </a:r>
          </a:p>
          <a:p>
            <a:pPr lvl="1"/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Emancipation – freedom of choice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accomplish these three goals UBI must be</a:t>
            </a:r>
          </a:p>
          <a:p>
            <a:pPr lvl="1"/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Universal income for all citizens who live in the nation-state</a:t>
            </a:r>
          </a:p>
          <a:p>
            <a:pPr lvl="1"/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Sufficient high to cover basic needs</a:t>
            </a:r>
          </a:p>
          <a:p>
            <a:pPr lvl="1"/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Unconditional income – no social control or demands </a:t>
            </a:r>
          </a:p>
          <a:p>
            <a:pPr lvl="1"/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Income to be supplemented with other types of benefits / insurances</a:t>
            </a:r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579E-3BB3-4F7A-A69A-38788C96C060}" type="datetime1">
              <a:rPr lang="en-US" smtClean="0"/>
              <a:t>9/23/2016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UBI and Equal Opportunities - Thomas P.Boje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139E4-F210-4C45-A572-159E97F7B537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25849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166256"/>
            <a:ext cx="8596668" cy="768926"/>
          </a:xfrm>
        </p:spPr>
        <p:txBody>
          <a:bodyPr>
            <a:noAutofit/>
          </a:bodyPr>
          <a:lstStyle/>
          <a:p>
            <a:pPr algn="ctr"/>
            <a:r>
              <a:rPr lang="da-DK" sz="2400" b="1" dirty="0">
                <a:solidFill>
                  <a:srgbClr val="FF0000"/>
                </a:solidFill>
              </a:rPr>
              <a:t>UBI and </a:t>
            </a:r>
            <a:r>
              <a:rPr lang="da-DK" sz="2400" b="1" dirty="0" err="1">
                <a:solidFill>
                  <a:srgbClr val="FF0000"/>
                </a:solidFill>
              </a:rPr>
              <a:t>Equal</a:t>
            </a:r>
            <a:r>
              <a:rPr lang="da-DK" sz="2400" b="1" dirty="0">
                <a:solidFill>
                  <a:srgbClr val="FF0000"/>
                </a:solidFill>
              </a:rPr>
              <a:t> </a:t>
            </a:r>
            <a:r>
              <a:rPr lang="da-DK" sz="2400" b="1" dirty="0" err="1" smtClean="0">
                <a:solidFill>
                  <a:srgbClr val="FF0000"/>
                </a:solidFill>
              </a:rPr>
              <a:t>Opportunities</a:t>
            </a:r>
            <a:r>
              <a:rPr lang="da-DK" sz="2400" b="1" dirty="0" smtClean="0">
                <a:solidFill>
                  <a:srgbClr val="FF0000"/>
                </a:solidFill>
              </a:rPr>
              <a:t/>
            </a:r>
            <a:br>
              <a:rPr lang="da-DK" sz="2400" b="1" dirty="0" smtClean="0">
                <a:solidFill>
                  <a:srgbClr val="FF0000"/>
                </a:solidFill>
              </a:rPr>
            </a:br>
            <a:r>
              <a:rPr lang="da-DK" sz="2400" b="1" dirty="0" smtClean="0">
                <a:solidFill>
                  <a:srgbClr val="FF0000"/>
                </a:solidFill>
              </a:rPr>
              <a:t>Participation in </a:t>
            </a:r>
            <a:r>
              <a:rPr lang="da-DK" sz="2400" b="1" dirty="0" err="1" smtClean="0">
                <a:solidFill>
                  <a:srgbClr val="FF0000"/>
                </a:solidFill>
              </a:rPr>
              <a:t>parity</a:t>
            </a:r>
            <a:endParaRPr lang="da-DK" sz="2400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77334" y="1099993"/>
            <a:ext cx="8596668" cy="494136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UBI </a:t>
            </a:r>
            <a:r>
              <a:rPr lang="en-GB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 consequences for</a:t>
            </a:r>
            <a:r>
              <a:rPr lang="en-GB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Citizenship and Democratic 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articipation </a:t>
            </a:r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 Black" panose="020B0A04020102020204" pitchFamily="34" charset="0"/>
              <a:buChar char="►"/>
            </a:pP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claims for </a:t>
            </a:r>
            <a:r>
              <a:rPr lang="en-GB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redistribution</a:t>
            </a: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 economic inequality created in the market economy</a:t>
            </a:r>
          </a:p>
          <a:p>
            <a:pPr>
              <a:buFont typeface="Arial Black" panose="020B0A04020102020204" pitchFamily="34" charset="0"/>
              <a:buChar char="►"/>
            </a:pP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claims for </a:t>
            </a:r>
            <a:r>
              <a:rPr lang="en-GB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recognition</a:t>
            </a:r>
            <a:r>
              <a:rPr lang="en-GB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</a:t>
            </a:r>
            <a:r>
              <a:rPr lang="en-GB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concerns outlawing </a:t>
            </a: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discrimination and eliminating differences among citizens </a:t>
            </a:r>
            <a:r>
              <a:rPr lang="en-GB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 also</a:t>
            </a:r>
            <a:endParaRPr lang="en-GB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 Black" panose="020B0A04020102020204" pitchFamily="34" charset="0"/>
              <a:buChar char="►"/>
            </a:pP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claims on </a:t>
            </a:r>
            <a:r>
              <a:rPr lang="en-GB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representation</a:t>
            </a: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through a participatory democratic system where all citizens are involved in governing of the social and economic institutions at the different levels of the society</a:t>
            </a:r>
          </a:p>
          <a:p>
            <a:pPr marL="0" indent="0">
              <a:buNone/>
            </a:pP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conditions are important for a equal representation namely  a combination of ‘</a:t>
            </a:r>
            <a:r>
              <a:rPr lang="en-GB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participatory democracy</a:t>
            </a: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and ‘</a:t>
            </a:r>
            <a:r>
              <a:rPr lang="en-GB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participation </a:t>
            </a:r>
            <a:r>
              <a:rPr lang="en-GB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parity’, </a:t>
            </a: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mean social arrangements that permit all citizens to participate equally and take decisions on equal terms in social </a:t>
            </a:r>
            <a:r>
              <a:rPr lang="en-GB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life.</a:t>
            </a:r>
            <a:endParaRPr lang="da-DK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579E-3BB3-4F7A-A69A-38788C96C060}" type="datetime1">
              <a:rPr lang="en-US" smtClean="0"/>
              <a:t>9/23/2016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UBI and Equal Opportunities - Thomas P.Boje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139E4-F210-4C45-A572-159E97F7B537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3755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1218"/>
          </a:xfrm>
        </p:spPr>
        <p:txBody>
          <a:bodyPr/>
          <a:lstStyle/>
          <a:p>
            <a:pPr algn="ctr"/>
            <a:r>
              <a:rPr lang="da-DK" b="1" dirty="0">
                <a:solidFill>
                  <a:srgbClr val="FF0000"/>
                </a:solidFill>
              </a:rPr>
              <a:t>UBI and </a:t>
            </a:r>
            <a:r>
              <a:rPr lang="da-DK" b="1" dirty="0" err="1">
                <a:solidFill>
                  <a:srgbClr val="FF0000"/>
                </a:solidFill>
              </a:rPr>
              <a:t>Equal</a:t>
            </a:r>
            <a:r>
              <a:rPr lang="da-DK" b="1" dirty="0">
                <a:solidFill>
                  <a:srgbClr val="FF0000"/>
                </a:solidFill>
              </a:rPr>
              <a:t> </a:t>
            </a:r>
            <a:r>
              <a:rPr lang="da-DK" b="1" dirty="0" err="1">
                <a:solidFill>
                  <a:srgbClr val="FF0000"/>
                </a:solidFill>
              </a:rPr>
              <a:t>Opportunities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i="1" dirty="0"/>
              <a:t>‘When social distance is small, there is a feeling of common identity, closeness, and shared experiences. But when social distance is great, people perceive and treat the other as belonging to a different category</a:t>
            </a:r>
            <a:r>
              <a:rPr lang="en-US" sz="3200" b="1" i="1" dirty="0" smtClean="0"/>
              <a:t>’ </a:t>
            </a:r>
            <a:r>
              <a:rPr lang="en-US" sz="3200" dirty="0" smtClean="0"/>
              <a:t>(R. Putnam ‘Our kids’)</a:t>
            </a:r>
            <a:endParaRPr lang="en-US" sz="3200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579E-3BB3-4F7A-A69A-38788C96C060}" type="datetime1">
              <a:rPr lang="en-US" smtClean="0"/>
              <a:t>9/23/2016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UBI and Equal Opportunities - Thomas P.Boje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139E4-F210-4C45-A572-159E97F7B537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3890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124</TotalTime>
  <Words>763</Words>
  <Application>Microsoft Office PowerPoint</Application>
  <PresentationFormat>Widescreen</PresentationFormat>
  <Paragraphs>79</Paragraphs>
  <Slides>9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16" baseType="lpstr">
      <vt:lpstr>Arial</vt:lpstr>
      <vt:lpstr>Arial Black</vt:lpstr>
      <vt:lpstr>Calibri</vt:lpstr>
      <vt:lpstr>Times New Roman</vt:lpstr>
      <vt:lpstr>Trebuchet MS</vt:lpstr>
      <vt:lpstr>Wingdings 3</vt:lpstr>
      <vt:lpstr>Facet</vt:lpstr>
      <vt:lpstr>Universal Basic Income – a condition for Equal Democratic Opportunities?</vt:lpstr>
      <vt:lpstr>UBI and Equal Opportunities Content</vt:lpstr>
      <vt:lpstr>UBI and Equal Opportunities</vt:lpstr>
      <vt:lpstr>UBI and Equal Opportunities precariousness</vt:lpstr>
      <vt:lpstr>UBI and Equal Opportunities</vt:lpstr>
      <vt:lpstr>UBI and Equal Opportunities Inclusion</vt:lpstr>
      <vt:lpstr>UBI and Equal Opportunities </vt:lpstr>
      <vt:lpstr>UBI and Equal Opportunities Participation in parity</vt:lpstr>
      <vt:lpstr>UBI and Equal Opportunities</vt:lpstr>
    </vt:vector>
  </TitlesOfParts>
  <Company>Roskilde Universitet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Universal Basic Income – a condition for Equal Democratic Participation?</dc:title>
  <dc:creator>Thomas P. Boje</dc:creator>
  <cp:lastModifiedBy>Thomas P. Boje</cp:lastModifiedBy>
  <cp:revision>16</cp:revision>
  <dcterms:created xsi:type="dcterms:W3CDTF">2016-09-21T06:49:05Z</dcterms:created>
  <dcterms:modified xsi:type="dcterms:W3CDTF">2016-09-23T04:26:01Z</dcterms:modified>
</cp:coreProperties>
</file>