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7" r:id="rId4"/>
    <p:sldId id="262" r:id="rId5"/>
    <p:sldId id="259" r:id="rId6"/>
    <p:sldId id="260" r:id="rId7"/>
    <p:sldId id="261" r:id="rId8"/>
    <p:sldId id="265" r:id="rId9"/>
    <p:sldId id="266" r:id="rId10"/>
    <p:sldId id="267" r:id="rId11"/>
    <p:sldId id="263" r:id="rId12"/>
    <p:sldId id="264" r:id="rId13"/>
  </p:sldIdLst>
  <p:sldSz cx="9906000" cy="6858000" type="A4"/>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2D91"/>
    <a:srgbClr val="717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84" d="100"/>
          <a:sy n="184" d="100"/>
        </p:scale>
        <p:origin x="7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838DB-C7B6-4178-9792-03FE4A8A552C}" type="datetimeFigureOut">
              <a:rPr lang="en-US" smtClean="0"/>
              <a:t>9/30/2016</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008FD-6D47-42A2-B13E-F99B947B0E87}" type="slidenum">
              <a:rPr lang="en-US" smtClean="0"/>
              <a:t>‹#›</a:t>
            </a:fld>
            <a:endParaRPr lang="en-US"/>
          </a:p>
        </p:txBody>
      </p:sp>
    </p:spTree>
    <p:extLst>
      <p:ext uri="{BB962C8B-B14F-4D97-AF65-F5344CB8AC3E}">
        <p14:creationId xmlns:p14="http://schemas.microsoft.com/office/powerpoint/2010/main" val="374014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008FD-6D47-42A2-B13E-F99B947B0E87}" type="slidenum">
              <a:rPr lang="en-US" smtClean="0"/>
              <a:t>3</a:t>
            </a:fld>
            <a:endParaRPr lang="en-US"/>
          </a:p>
        </p:txBody>
      </p:sp>
    </p:spTree>
    <p:extLst>
      <p:ext uri="{BB962C8B-B14F-4D97-AF65-F5344CB8AC3E}">
        <p14:creationId xmlns:p14="http://schemas.microsoft.com/office/powerpoint/2010/main" val="199322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008FD-6D47-42A2-B13E-F99B947B0E87}" type="slidenum">
              <a:rPr lang="en-US" smtClean="0"/>
              <a:t>8</a:t>
            </a:fld>
            <a:endParaRPr lang="en-US"/>
          </a:p>
        </p:txBody>
      </p:sp>
    </p:spTree>
    <p:extLst>
      <p:ext uri="{BB962C8B-B14F-4D97-AF65-F5344CB8AC3E}">
        <p14:creationId xmlns:p14="http://schemas.microsoft.com/office/powerpoint/2010/main" val="161787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008FD-6D47-42A2-B13E-F99B947B0E87}" type="slidenum">
              <a:rPr lang="en-US" smtClean="0"/>
              <a:t>9</a:t>
            </a:fld>
            <a:endParaRPr lang="en-US"/>
          </a:p>
        </p:txBody>
      </p:sp>
    </p:spTree>
    <p:extLst>
      <p:ext uri="{BB962C8B-B14F-4D97-AF65-F5344CB8AC3E}">
        <p14:creationId xmlns:p14="http://schemas.microsoft.com/office/powerpoint/2010/main" val="410431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008FD-6D47-42A2-B13E-F99B947B0E87}" type="slidenum">
              <a:rPr lang="en-US" smtClean="0"/>
              <a:t>11</a:t>
            </a:fld>
            <a:endParaRPr lang="en-US"/>
          </a:p>
        </p:txBody>
      </p:sp>
    </p:spTree>
    <p:extLst>
      <p:ext uri="{BB962C8B-B14F-4D97-AF65-F5344CB8AC3E}">
        <p14:creationId xmlns:p14="http://schemas.microsoft.com/office/powerpoint/2010/main" val="18701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008FD-6D47-42A2-B13E-F99B947B0E87}" type="slidenum">
              <a:rPr lang="en-US" smtClean="0"/>
              <a:t>12</a:t>
            </a:fld>
            <a:endParaRPr lang="en-US"/>
          </a:p>
        </p:txBody>
      </p:sp>
    </p:spTree>
    <p:extLst>
      <p:ext uri="{BB962C8B-B14F-4D97-AF65-F5344CB8AC3E}">
        <p14:creationId xmlns:p14="http://schemas.microsoft.com/office/powerpoint/2010/main" val="249990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50ABFD-BF86-4322-8DBC-334244CBEE4F}" type="datetime1">
              <a:rPr lang="nb-NO" smtClean="0"/>
              <a:t>30.09.2016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9327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DA809-8B69-4DE2-A1EC-1BC1BC4324D0}" type="datetime1">
              <a:rPr lang="nb-NO" smtClean="0"/>
              <a:t>30.09.2016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36430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D43EF9-6AAB-449D-A6A1-6A5D4A1346BF}" type="datetime1">
              <a:rPr lang="nb-NO" smtClean="0"/>
              <a:t>30.09.2016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158942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10656-D598-4569-B4B3-1F8A090EBE52}" type="datetime1">
              <a:rPr lang="nb-NO" smtClean="0"/>
              <a:t>30.09.2016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80687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C137B-A840-4B7F-87DE-8CB563B65F45}" type="datetime1">
              <a:rPr lang="nb-NO" smtClean="0"/>
              <a:t>30.09.2016</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91798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8A5FB-5072-4BDD-B7BF-3449B83BCD98}" type="datetime1">
              <a:rPr lang="nb-NO" smtClean="0"/>
              <a:t>30.09.2016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65130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BC6F6F-8E33-47A5-9D74-F521A91778F3}" type="datetime1">
              <a:rPr lang="nb-NO" smtClean="0"/>
              <a:t>30.09.2016</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210130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501190-3D6B-4F4C-BFB5-697B3DEDD3BA}" type="datetime1">
              <a:rPr lang="nb-NO" smtClean="0"/>
              <a:t>30.09.2016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177001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AA74C-D25A-49D8-B359-3964540348EC}" type="datetime1">
              <a:rPr lang="nb-NO" smtClean="0"/>
              <a:t>30.09.2016</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106204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CB67CD-7006-4B08-9ACF-42EACEED2759}" type="datetime1">
              <a:rPr lang="nb-NO" smtClean="0"/>
              <a:t>30.09.2016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255371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A82361-69D8-4B24-9899-4DB7A6D0418D}" type="datetime1">
              <a:rPr lang="nb-NO" smtClean="0"/>
              <a:t>30.09.2016</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B3A346-0A68-4AD9-A606-E359A16CFA0C}" type="slidenum">
              <a:rPr lang="nb-NO" smtClean="0"/>
              <a:t>‹#›</a:t>
            </a:fld>
            <a:endParaRPr lang="nb-NO"/>
          </a:p>
        </p:txBody>
      </p:sp>
    </p:spTree>
    <p:extLst>
      <p:ext uri="{BB962C8B-B14F-4D97-AF65-F5344CB8AC3E}">
        <p14:creationId xmlns:p14="http://schemas.microsoft.com/office/powerpoint/2010/main" val="183250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0B803-947C-44BB-9E4B-8E99A67222EC}" type="datetime1">
              <a:rPr lang="nb-NO" smtClean="0"/>
              <a:t>30.09.2016</a:t>
            </a:fld>
            <a:endParaRPr lang="nb-NO"/>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A346-0A68-4AD9-A606-E359A16CFA0C}" type="slidenum">
              <a:rPr lang="nb-NO" smtClean="0"/>
              <a:t>‹#›</a:t>
            </a:fld>
            <a:endParaRPr lang="nb-NO"/>
          </a:p>
        </p:txBody>
      </p:sp>
    </p:spTree>
    <p:extLst>
      <p:ext uri="{BB962C8B-B14F-4D97-AF65-F5344CB8AC3E}">
        <p14:creationId xmlns:p14="http://schemas.microsoft.com/office/powerpoint/2010/main" val="1627024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oyvindss@gmail.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steensenvisuals.n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borgerlonn.n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0221" y="677551"/>
            <a:ext cx="4576205" cy="4576205"/>
          </a:xfrm>
          <a:prstGeom prst="rect">
            <a:avLst/>
          </a:prstGeom>
        </p:spPr>
      </p:pic>
      <p:sp>
        <p:nvSpPr>
          <p:cNvPr id="8" name="TextBox 7"/>
          <p:cNvSpPr txBox="1"/>
          <p:nvPr/>
        </p:nvSpPr>
        <p:spPr>
          <a:xfrm>
            <a:off x="1748424" y="5543444"/>
            <a:ext cx="6459801" cy="1031051"/>
          </a:xfrm>
          <a:prstGeom prst="rect">
            <a:avLst/>
          </a:prstGeom>
          <a:noFill/>
        </p:spPr>
        <p:txBody>
          <a:bodyPr wrap="square" rtlCol="0">
            <a:spAutoFit/>
          </a:bodyPr>
          <a:lstStyle/>
          <a:p>
            <a:pPr algn="ctr"/>
            <a:r>
              <a:rPr lang="nb-NO" sz="2800" dirty="0" err="1">
                <a:solidFill>
                  <a:srgbClr val="602D91"/>
                </a:solidFill>
              </a:rPr>
              <a:t>Profile</a:t>
            </a:r>
            <a:r>
              <a:rPr lang="nb-NO" sz="2800" dirty="0">
                <a:solidFill>
                  <a:srgbClr val="602D91"/>
                </a:solidFill>
              </a:rPr>
              <a:t> Manual</a:t>
            </a:r>
          </a:p>
          <a:p>
            <a:pPr algn="ctr"/>
            <a:endParaRPr lang="nb-NO" sz="1050" dirty="0">
              <a:solidFill>
                <a:srgbClr val="602D91"/>
              </a:solidFill>
              <a:latin typeface="Source Sans Pro" panose="020B0503030403020204" pitchFamily="34" charset="0"/>
            </a:endParaRPr>
          </a:p>
          <a:p>
            <a:pPr algn="ctr"/>
            <a:r>
              <a:rPr lang="nb-NO" sz="1050" dirty="0">
                <a:solidFill>
                  <a:srgbClr val="71706B"/>
                </a:solidFill>
                <a:latin typeface="+mj-lt"/>
              </a:rPr>
              <a:t>This </a:t>
            </a:r>
            <a:r>
              <a:rPr lang="nb-NO" sz="1050" dirty="0" err="1">
                <a:solidFill>
                  <a:srgbClr val="71706B"/>
                </a:solidFill>
                <a:latin typeface="+mj-lt"/>
              </a:rPr>
              <a:t>new</a:t>
            </a:r>
            <a:r>
              <a:rPr lang="nb-NO" sz="1050" dirty="0">
                <a:solidFill>
                  <a:srgbClr val="71706B"/>
                </a:solidFill>
                <a:latin typeface="+mj-lt"/>
              </a:rPr>
              <a:t> logo and </a:t>
            </a:r>
            <a:r>
              <a:rPr lang="nb-NO" sz="1050" dirty="0" err="1">
                <a:solidFill>
                  <a:srgbClr val="71706B"/>
                </a:solidFill>
                <a:latin typeface="+mj-lt"/>
              </a:rPr>
              <a:t>profile</a:t>
            </a:r>
            <a:r>
              <a:rPr lang="nb-NO" sz="1050" dirty="0">
                <a:solidFill>
                  <a:srgbClr val="71706B"/>
                </a:solidFill>
                <a:latin typeface="+mj-lt"/>
              </a:rPr>
              <a:t> </a:t>
            </a:r>
            <a:r>
              <a:rPr lang="nb-NO" sz="1050" dirty="0" err="1">
                <a:solidFill>
                  <a:srgbClr val="71706B"/>
                </a:solidFill>
                <a:latin typeface="+mj-lt"/>
              </a:rPr>
              <a:t>set</a:t>
            </a:r>
            <a:r>
              <a:rPr lang="nb-NO" sz="1050" dirty="0">
                <a:solidFill>
                  <a:srgbClr val="71706B"/>
                </a:solidFill>
                <a:latin typeface="+mj-lt"/>
              </a:rPr>
              <a:t> is </a:t>
            </a:r>
            <a:r>
              <a:rPr lang="nb-NO" sz="1050" dirty="0" err="1">
                <a:solidFill>
                  <a:srgbClr val="71706B"/>
                </a:solidFill>
                <a:latin typeface="+mj-lt"/>
              </a:rPr>
              <a:t>built</a:t>
            </a:r>
            <a:r>
              <a:rPr lang="nb-NO" sz="1050" dirty="0">
                <a:solidFill>
                  <a:srgbClr val="71706B"/>
                </a:solidFill>
                <a:latin typeface="+mj-lt"/>
              </a:rPr>
              <a:t> in part </a:t>
            </a:r>
            <a:r>
              <a:rPr lang="nb-NO" sz="1050" dirty="0" err="1">
                <a:solidFill>
                  <a:srgbClr val="71706B"/>
                </a:solidFill>
                <a:latin typeface="+mj-lt"/>
              </a:rPr>
              <a:t>on</a:t>
            </a:r>
            <a:r>
              <a:rPr lang="nb-NO" sz="1050" dirty="0">
                <a:solidFill>
                  <a:srgbClr val="71706B"/>
                </a:solidFill>
                <a:latin typeface="+mj-lt"/>
              </a:rPr>
              <a:t> </a:t>
            </a:r>
            <a:r>
              <a:rPr lang="nb-NO" sz="1050" dirty="0" err="1">
                <a:solidFill>
                  <a:srgbClr val="71706B"/>
                </a:solidFill>
                <a:latin typeface="+mj-lt"/>
              </a:rPr>
              <a:t>the</a:t>
            </a:r>
            <a:r>
              <a:rPr lang="nb-NO" sz="1050" dirty="0">
                <a:solidFill>
                  <a:srgbClr val="71706B"/>
                </a:solidFill>
                <a:latin typeface="+mj-lt"/>
              </a:rPr>
              <a:t> </a:t>
            </a:r>
            <a:r>
              <a:rPr lang="nb-NO" sz="1050" dirty="0" err="1">
                <a:solidFill>
                  <a:srgbClr val="71706B"/>
                </a:solidFill>
                <a:latin typeface="+mj-lt"/>
              </a:rPr>
              <a:t>old</a:t>
            </a:r>
            <a:r>
              <a:rPr lang="nb-NO" sz="1050" dirty="0">
                <a:solidFill>
                  <a:srgbClr val="71706B"/>
                </a:solidFill>
                <a:latin typeface="+mj-lt"/>
              </a:rPr>
              <a:t> design, </a:t>
            </a:r>
          </a:p>
          <a:p>
            <a:pPr algn="ctr"/>
            <a:r>
              <a:rPr lang="nb-NO" sz="1050" dirty="0">
                <a:solidFill>
                  <a:srgbClr val="71706B"/>
                </a:solidFill>
                <a:latin typeface="+mj-lt"/>
              </a:rPr>
              <a:t>and </a:t>
            </a:r>
            <a:r>
              <a:rPr lang="nb-NO" sz="1050" dirty="0" err="1">
                <a:solidFill>
                  <a:srgbClr val="71706B"/>
                </a:solidFill>
                <a:latin typeface="+mj-lt"/>
              </a:rPr>
              <a:t>developed</a:t>
            </a:r>
            <a:r>
              <a:rPr lang="nb-NO" sz="1050" dirty="0">
                <a:solidFill>
                  <a:srgbClr val="71706B"/>
                </a:solidFill>
                <a:latin typeface="+mj-lt"/>
              </a:rPr>
              <a:t> by Glenn </a:t>
            </a:r>
            <a:r>
              <a:rPr lang="nb-NO" sz="1050" dirty="0" err="1">
                <a:solidFill>
                  <a:srgbClr val="71706B"/>
                </a:solidFill>
                <a:latin typeface="+mj-lt"/>
              </a:rPr>
              <a:t>Slotte</a:t>
            </a:r>
            <a:r>
              <a:rPr lang="nb-NO" sz="1050" dirty="0">
                <a:solidFill>
                  <a:srgbClr val="71706B"/>
                </a:solidFill>
                <a:latin typeface="+mj-lt"/>
              </a:rPr>
              <a:t> and Øyvind Steensen, </a:t>
            </a:r>
            <a:r>
              <a:rPr lang="nb-NO" sz="1050" dirty="0" err="1">
                <a:solidFill>
                  <a:srgbClr val="71706B"/>
                </a:solidFill>
                <a:latin typeface="+mj-lt"/>
              </a:rPr>
              <a:t>with</a:t>
            </a:r>
            <a:r>
              <a:rPr lang="nb-NO" sz="1050" dirty="0">
                <a:solidFill>
                  <a:srgbClr val="71706B"/>
                </a:solidFill>
                <a:latin typeface="+mj-lt"/>
              </a:rPr>
              <a:t> input from BIEN</a:t>
            </a:r>
            <a:r>
              <a:rPr lang="nb-NO" sz="1200" dirty="0">
                <a:solidFill>
                  <a:srgbClr val="71706B"/>
                </a:solidFill>
                <a:latin typeface="+mj-lt"/>
              </a:rPr>
              <a:t>.</a:t>
            </a:r>
          </a:p>
        </p:txBody>
      </p:sp>
      <p:sp>
        <p:nvSpPr>
          <p:cNvPr id="3" name="Slide Number Placeholder 2"/>
          <p:cNvSpPr>
            <a:spLocks noGrp="1"/>
          </p:cNvSpPr>
          <p:nvPr>
            <p:ph type="sldNum" sz="quarter" idx="12"/>
          </p:nvPr>
        </p:nvSpPr>
        <p:spPr/>
        <p:txBody>
          <a:bodyPr/>
          <a:lstStyle/>
          <a:p>
            <a:fld id="{83B3A346-0A68-4AD9-A606-E359A16CFA0C}" type="slidenum">
              <a:rPr lang="nb-NO" smtClean="0"/>
              <a:t>1</a:t>
            </a:fld>
            <a:endParaRPr lang="nb-NO" dirty="0"/>
          </a:p>
        </p:txBody>
      </p:sp>
    </p:spTree>
    <p:extLst>
      <p:ext uri="{BB962C8B-B14F-4D97-AF65-F5344CB8AC3E}">
        <p14:creationId xmlns:p14="http://schemas.microsoft.com/office/powerpoint/2010/main" val="181453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3A346-0A68-4AD9-A606-E359A16CFA0C}" type="slidenum">
              <a:rPr lang="nb-NO" smtClean="0"/>
              <a:t>10</a:t>
            </a:fld>
            <a:endParaRPr lang="nb-NO"/>
          </a:p>
        </p:txBody>
      </p:sp>
      <p:sp>
        <p:nvSpPr>
          <p:cNvPr id="5" name="Rectangle 4"/>
          <p:cNvSpPr/>
          <p:nvPr/>
        </p:nvSpPr>
        <p:spPr>
          <a:xfrm>
            <a:off x="817985" y="1692525"/>
            <a:ext cx="1531345" cy="1531345"/>
          </a:xfrm>
          <a:prstGeom prst="rect">
            <a:avLst/>
          </a:prstGeom>
          <a:solidFill>
            <a:srgbClr val="60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31723" y="1607126"/>
            <a:ext cx="2043188" cy="1908215"/>
          </a:xfrm>
          <a:prstGeom prst="rect">
            <a:avLst/>
          </a:prstGeom>
          <a:noFill/>
        </p:spPr>
        <p:txBody>
          <a:bodyPr wrap="none" rtlCol="0">
            <a:spAutoFit/>
          </a:bodyPr>
          <a:lstStyle/>
          <a:p>
            <a:r>
              <a:rPr lang="en-US" sz="2000" b="1" dirty="0">
                <a:solidFill>
                  <a:srgbClr val="602D91"/>
                </a:solidFill>
                <a:latin typeface="+mj-lt"/>
                <a:cs typeface="Arial" panose="020B0604020202020204" pitchFamily="34" charset="0"/>
              </a:rPr>
              <a:t>The BIEN color</a:t>
            </a:r>
          </a:p>
          <a:p>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CMYK (for print material):</a:t>
            </a:r>
          </a:p>
          <a:p>
            <a:r>
              <a:rPr lang="en-US" sz="1400" dirty="0">
                <a:solidFill>
                  <a:srgbClr val="71706B"/>
                </a:solidFill>
                <a:latin typeface="+mj-lt"/>
                <a:cs typeface="Arial" panose="020B0604020202020204" pitchFamily="34" charset="0"/>
              </a:rPr>
              <a:t>#602f8f</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RGB (for digital material): </a:t>
            </a:r>
            <a:br>
              <a:rPr lang="en-US" sz="1400" dirty="0">
                <a:solidFill>
                  <a:srgbClr val="71706B"/>
                </a:solidFill>
                <a:latin typeface="+mj-lt"/>
                <a:cs typeface="Arial" panose="020B0604020202020204" pitchFamily="34" charset="0"/>
              </a:rPr>
            </a:br>
            <a:r>
              <a:rPr lang="en-US" sz="1400" dirty="0">
                <a:solidFill>
                  <a:srgbClr val="71706B"/>
                </a:solidFill>
                <a:latin typeface="+mj-lt"/>
                <a:cs typeface="Arial" panose="020B0604020202020204" pitchFamily="34" charset="0"/>
              </a:rPr>
              <a:t>R:96 G:47 B:143</a:t>
            </a:r>
          </a:p>
          <a:p>
            <a:endParaRPr lang="nb-NO" sz="1400" dirty="0">
              <a:latin typeface="+mj-lt"/>
            </a:endParaRPr>
          </a:p>
        </p:txBody>
      </p:sp>
      <p:sp>
        <p:nvSpPr>
          <p:cNvPr id="7" name="TextBox 6"/>
          <p:cNvSpPr txBox="1"/>
          <p:nvPr/>
        </p:nvSpPr>
        <p:spPr>
          <a:xfrm>
            <a:off x="6744570" y="638226"/>
            <a:ext cx="2282035" cy="1908215"/>
          </a:xfrm>
          <a:prstGeom prst="rect">
            <a:avLst/>
          </a:prstGeom>
          <a:noFill/>
        </p:spPr>
        <p:txBody>
          <a:bodyPr wrap="none" rtlCol="0">
            <a:spAutoFit/>
          </a:bodyPr>
          <a:lstStyle/>
          <a:p>
            <a:r>
              <a:rPr lang="en-US" sz="2000" b="1" dirty="0">
                <a:solidFill>
                  <a:srgbClr val="602D91"/>
                </a:solidFill>
                <a:latin typeface="+mj-lt"/>
                <a:cs typeface="Arial" panose="020B0604020202020204" pitchFamily="34" charset="0"/>
              </a:rPr>
              <a:t>Support color A </a:t>
            </a:r>
          </a:p>
          <a:p>
            <a:r>
              <a:rPr lang="en-US" sz="1200" dirty="0">
                <a:solidFill>
                  <a:srgbClr val="71706B"/>
                </a:solidFill>
                <a:latin typeface="+mj-lt"/>
                <a:cs typeface="Arial" panose="020B0604020202020204" pitchFamily="34" charset="0"/>
              </a:rPr>
              <a:t>(Mainly for variation on elements)</a:t>
            </a:r>
          </a:p>
          <a:p>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CMYK (for print material):</a:t>
            </a:r>
          </a:p>
          <a:p>
            <a:r>
              <a:rPr lang="en-US" sz="1200" dirty="0">
                <a:solidFill>
                  <a:srgbClr val="71706B"/>
                </a:solidFill>
                <a:latin typeface="+mj-lt"/>
                <a:cs typeface="Arial" panose="020B0604020202020204" pitchFamily="34" charset="0"/>
              </a:rPr>
              <a:t>#b4c574</a:t>
            </a:r>
            <a:br>
              <a:rPr lang="en-US" sz="1200" dirty="0">
                <a:solidFill>
                  <a:srgbClr val="71706B"/>
                </a:solidFill>
                <a:latin typeface="+mj-lt"/>
                <a:cs typeface="Arial" panose="020B0604020202020204" pitchFamily="34" charset="0"/>
              </a:rPr>
            </a:br>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RGB (for digital material): </a:t>
            </a:r>
            <a:br>
              <a:rPr lang="en-US" sz="1200" dirty="0">
                <a:solidFill>
                  <a:srgbClr val="71706B"/>
                </a:solidFill>
                <a:latin typeface="+mj-lt"/>
                <a:cs typeface="Arial" panose="020B0604020202020204" pitchFamily="34" charset="0"/>
              </a:rPr>
            </a:br>
            <a:r>
              <a:rPr lang="en-US" sz="1200" dirty="0">
                <a:solidFill>
                  <a:srgbClr val="71706B"/>
                </a:solidFill>
                <a:latin typeface="+mj-lt"/>
                <a:cs typeface="Arial" panose="020B0604020202020204" pitchFamily="34" charset="0"/>
              </a:rPr>
              <a:t>R:180 G:197 B:116</a:t>
            </a:r>
          </a:p>
          <a:p>
            <a:endParaRPr lang="nb-NO" sz="1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231" y="1232898"/>
            <a:ext cx="870946" cy="870946"/>
          </a:xfrm>
          <a:prstGeom prst="rect">
            <a:avLst/>
          </a:prstGeom>
        </p:spPr>
      </p:pic>
      <p:sp>
        <p:nvSpPr>
          <p:cNvPr id="9" name="TextBox 8"/>
          <p:cNvSpPr txBox="1"/>
          <p:nvPr/>
        </p:nvSpPr>
        <p:spPr>
          <a:xfrm>
            <a:off x="6744570" y="2458198"/>
            <a:ext cx="1812419" cy="1908215"/>
          </a:xfrm>
          <a:prstGeom prst="rect">
            <a:avLst/>
          </a:prstGeom>
          <a:noFill/>
        </p:spPr>
        <p:txBody>
          <a:bodyPr wrap="none" rtlCol="0">
            <a:spAutoFit/>
          </a:bodyPr>
          <a:lstStyle/>
          <a:p>
            <a:r>
              <a:rPr lang="en-US" sz="2000" b="1" dirty="0">
                <a:solidFill>
                  <a:srgbClr val="602D91"/>
                </a:solidFill>
                <a:latin typeface="+mj-lt"/>
                <a:cs typeface="Arial" panose="020B0604020202020204" pitchFamily="34" charset="0"/>
              </a:rPr>
              <a:t>Support color B </a:t>
            </a:r>
          </a:p>
          <a:p>
            <a:r>
              <a:rPr lang="en-US" sz="1200" dirty="0">
                <a:solidFill>
                  <a:srgbClr val="71706B"/>
                </a:solidFill>
                <a:latin typeface="+mj-lt"/>
                <a:cs typeface="Arial" panose="020B0604020202020204" pitchFamily="34" charset="0"/>
              </a:rPr>
              <a:t>(Mainly for backgrounds)</a:t>
            </a:r>
          </a:p>
          <a:p>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CMYK (for print material):</a:t>
            </a:r>
          </a:p>
          <a:p>
            <a:r>
              <a:rPr lang="en-US" sz="1200" dirty="0">
                <a:solidFill>
                  <a:srgbClr val="71706B"/>
                </a:solidFill>
                <a:latin typeface="+mj-lt"/>
                <a:cs typeface="Arial" panose="020B0604020202020204" pitchFamily="34" charset="0"/>
              </a:rPr>
              <a:t>#f4f2e9</a:t>
            </a:r>
            <a:br>
              <a:rPr lang="en-US" sz="1200" dirty="0">
                <a:solidFill>
                  <a:srgbClr val="71706B"/>
                </a:solidFill>
                <a:latin typeface="+mj-lt"/>
                <a:cs typeface="Arial" panose="020B0604020202020204" pitchFamily="34" charset="0"/>
              </a:rPr>
            </a:br>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RGB (for digital material): </a:t>
            </a:r>
            <a:br>
              <a:rPr lang="en-US" sz="1200" dirty="0">
                <a:solidFill>
                  <a:srgbClr val="71706B"/>
                </a:solidFill>
                <a:latin typeface="+mj-lt"/>
                <a:cs typeface="Arial" panose="020B0604020202020204" pitchFamily="34" charset="0"/>
              </a:rPr>
            </a:br>
            <a:r>
              <a:rPr lang="en-US" sz="1200" dirty="0">
                <a:solidFill>
                  <a:srgbClr val="71706B"/>
                </a:solidFill>
                <a:latin typeface="+mj-lt"/>
                <a:cs typeface="Arial" panose="020B0604020202020204" pitchFamily="34" charset="0"/>
              </a:rPr>
              <a:t>R:244 G:242 B:233</a:t>
            </a:r>
          </a:p>
          <a:p>
            <a:endParaRPr lang="nb-NO" sz="1400" dirty="0">
              <a:latin typeface="+mj-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231" y="3055714"/>
            <a:ext cx="870946" cy="870946"/>
          </a:xfrm>
          <a:prstGeom prst="rect">
            <a:avLst/>
          </a:prstGeom>
        </p:spPr>
      </p:pic>
      <p:sp>
        <p:nvSpPr>
          <p:cNvPr id="11" name="TextBox 10"/>
          <p:cNvSpPr txBox="1"/>
          <p:nvPr/>
        </p:nvSpPr>
        <p:spPr>
          <a:xfrm>
            <a:off x="2611927" y="4278918"/>
            <a:ext cx="1777218" cy="1908215"/>
          </a:xfrm>
          <a:prstGeom prst="rect">
            <a:avLst/>
          </a:prstGeom>
          <a:noFill/>
        </p:spPr>
        <p:txBody>
          <a:bodyPr wrap="none" rtlCol="0">
            <a:spAutoFit/>
          </a:bodyPr>
          <a:lstStyle/>
          <a:p>
            <a:r>
              <a:rPr lang="en-US" sz="2000" b="1" dirty="0">
                <a:solidFill>
                  <a:srgbClr val="602D91"/>
                </a:solidFill>
                <a:latin typeface="+mj-lt"/>
                <a:cs typeface="Arial" panose="020B0604020202020204" pitchFamily="34" charset="0"/>
              </a:rPr>
              <a:t>Support color C</a:t>
            </a:r>
          </a:p>
          <a:p>
            <a:r>
              <a:rPr lang="en-US" sz="1200" dirty="0">
                <a:solidFill>
                  <a:srgbClr val="71706B"/>
                </a:solidFill>
                <a:latin typeface="+mj-lt"/>
                <a:cs typeface="Arial" panose="020B0604020202020204" pitchFamily="34" charset="0"/>
              </a:rPr>
              <a:t>(Mainly for text)</a:t>
            </a:r>
          </a:p>
          <a:p>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CMYK (for print material):</a:t>
            </a:r>
          </a:p>
          <a:p>
            <a:r>
              <a:rPr lang="en-US" sz="1200" dirty="0">
                <a:solidFill>
                  <a:srgbClr val="71706B"/>
                </a:solidFill>
                <a:latin typeface="+mj-lt"/>
                <a:cs typeface="Arial" panose="020B0604020202020204" pitchFamily="34" charset="0"/>
              </a:rPr>
              <a:t>#71706b</a:t>
            </a:r>
            <a:br>
              <a:rPr lang="en-US" sz="1200" dirty="0">
                <a:solidFill>
                  <a:srgbClr val="71706B"/>
                </a:solidFill>
                <a:latin typeface="+mj-lt"/>
                <a:cs typeface="Arial" panose="020B0604020202020204" pitchFamily="34" charset="0"/>
              </a:rPr>
            </a:br>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RGB (for digital material): </a:t>
            </a:r>
            <a:br>
              <a:rPr lang="en-US" sz="1200" dirty="0">
                <a:solidFill>
                  <a:srgbClr val="71706B"/>
                </a:solidFill>
                <a:latin typeface="+mj-lt"/>
                <a:cs typeface="Arial" panose="020B0604020202020204" pitchFamily="34" charset="0"/>
              </a:rPr>
            </a:br>
            <a:r>
              <a:rPr lang="en-US" sz="1200" dirty="0">
                <a:solidFill>
                  <a:srgbClr val="71706B"/>
                </a:solidFill>
                <a:latin typeface="+mj-lt"/>
                <a:cs typeface="Arial" panose="020B0604020202020204" pitchFamily="34" charset="0"/>
              </a:rPr>
              <a:t>R:113 G:112 B:107</a:t>
            </a:r>
          </a:p>
          <a:p>
            <a:endParaRPr lang="nb-NO" sz="1400" dirty="0">
              <a:latin typeface="+mj-l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588" y="4836967"/>
            <a:ext cx="870946" cy="87094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231" y="4878530"/>
            <a:ext cx="870946" cy="870946"/>
          </a:xfrm>
          <a:prstGeom prst="rect">
            <a:avLst/>
          </a:prstGeom>
        </p:spPr>
      </p:pic>
      <p:sp>
        <p:nvSpPr>
          <p:cNvPr id="15" name="TextBox 14"/>
          <p:cNvSpPr txBox="1"/>
          <p:nvPr/>
        </p:nvSpPr>
        <p:spPr>
          <a:xfrm>
            <a:off x="6744570" y="4278919"/>
            <a:ext cx="2618024" cy="1908215"/>
          </a:xfrm>
          <a:prstGeom prst="rect">
            <a:avLst/>
          </a:prstGeom>
          <a:noFill/>
        </p:spPr>
        <p:txBody>
          <a:bodyPr wrap="none" rtlCol="0">
            <a:spAutoFit/>
          </a:bodyPr>
          <a:lstStyle/>
          <a:p>
            <a:r>
              <a:rPr lang="en-US" sz="2000" b="1" dirty="0">
                <a:solidFill>
                  <a:srgbClr val="602D91"/>
                </a:solidFill>
                <a:latin typeface="+mj-lt"/>
                <a:cs typeface="Arial" panose="020B0604020202020204" pitchFamily="34" charset="0"/>
              </a:rPr>
              <a:t>Support color D </a:t>
            </a:r>
          </a:p>
          <a:p>
            <a:r>
              <a:rPr lang="en-US" sz="1200" dirty="0">
                <a:solidFill>
                  <a:srgbClr val="71706B"/>
                </a:solidFill>
                <a:latin typeface="+mj-lt"/>
                <a:cs typeface="Arial" panose="020B0604020202020204" pitchFamily="34" charset="0"/>
              </a:rPr>
              <a:t>(White. Mainly for backgrounds or text)</a:t>
            </a:r>
          </a:p>
          <a:p>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CMYK (for print material):</a:t>
            </a:r>
          </a:p>
          <a:p>
            <a:r>
              <a:rPr lang="en-US" sz="1200" dirty="0">
                <a:solidFill>
                  <a:srgbClr val="71706B"/>
                </a:solidFill>
                <a:latin typeface="+mj-lt"/>
                <a:cs typeface="Arial" panose="020B0604020202020204" pitchFamily="34" charset="0"/>
              </a:rPr>
              <a:t>#</a:t>
            </a:r>
            <a:r>
              <a:rPr lang="en-US" sz="1200" dirty="0" err="1">
                <a:solidFill>
                  <a:srgbClr val="71706B"/>
                </a:solidFill>
                <a:latin typeface="+mj-lt"/>
                <a:cs typeface="Arial" panose="020B0604020202020204" pitchFamily="34" charset="0"/>
              </a:rPr>
              <a:t>ffffff</a:t>
            </a:r>
            <a:br>
              <a:rPr lang="en-US" sz="1200" dirty="0">
                <a:solidFill>
                  <a:srgbClr val="71706B"/>
                </a:solidFill>
                <a:latin typeface="+mj-lt"/>
                <a:cs typeface="Arial" panose="020B0604020202020204" pitchFamily="34" charset="0"/>
              </a:rPr>
            </a:br>
            <a:endParaRPr lang="en-US" sz="1200" dirty="0">
              <a:solidFill>
                <a:srgbClr val="71706B"/>
              </a:solidFill>
              <a:latin typeface="+mj-lt"/>
              <a:cs typeface="Arial" panose="020B0604020202020204" pitchFamily="34" charset="0"/>
            </a:endParaRPr>
          </a:p>
          <a:p>
            <a:r>
              <a:rPr lang="en-US" sz="1200" dirty="0">
                <a:solidFill>
                  <a:srgbClr val="71706B"/>
                </a:solidFill>
                <a:latin typeface="+mj-lt"/>
                <a:cs typeface="Arial" panose="020B0604020202020204" pitchFamily="34" charset="0"/>
              </a:rPr>
              <a:t>RGB (for digital material): </a:t>
            </a:r>
            <a:br>
              <a:rPr lang="en-US" sz="1200" dirty="0">
                <a:solidFill>
                  <a:srgbClr val="71706B"/>
                </a:solidFill>
                <a:latin typeface="+mj-lt"/>
                <a:cs typeface="Arial" panose="020B0604020202020204" pitchFamily="34" charset="0"/>
              </a:rPr>
            </a:br>
            <a:r>
              <a:rPr lang="en-US" sz="1200" dirty="0">
                <a:solidFill>
                  <a:srgbClr val="71706B"/>
                </a:solidFill>
                <a:latin typeface="+mj-lt"/>
                <a:cs typeface="Arial" panose="020B0604020202020204" pitchFamily="34" charset="0"/>
              </a:rPr>
              <a:t>R:255 G:255 B:255</a:t>
            </a:r>
          </a:p>
          <a:p>
            <a:endParaRPr lang="nb-NO" sz="1400" dirty="0">
              <a:latin typeface="+mj-lt"/>
            </a:endParaRPr>
          </a:p>
        </p:txBody>
      </p:sp>
    </p:spTree>
    <p:extLst>
      <p:ext uri="{BB962C8B-B14F-4D97-AF65-F5344CB8AC3E}">
        <p14:creationId xmlns:p14="http://schemas.microsoft.com/office/powerpoint/2010/main" val="330493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955" y="1947228"/>
            <a:ext cx="2680984" cy="2680984"/>
          </a:xfrm>
          <a:prstGeom prst="rect">
            <a:avLst/>
          </a:prstGeom>
        </p:spPr>
      </p:pic>
      <p:sp>
        <p:nvSpPr>
          <p:cNvPr id="10" name="TextBox 9"/>
          <p:cNvSpPr txBox="1"/>
          <p:nvPr/>
        </p:nvSpPr>
        <p:spPr>
          <a:xfrm>
            <a:off x="4681105" y="1266108"/>
            <a:ext cx="4223345" cy="4062651"/>
          </a:xfrm>
          <a:prstGeom prst="rect">
            <a:avLst/>
          </a:prstGeom>
          <a:noFill/>
        </p:spPr>
        <p:txBody>
          <a:bodyPr wrap="square" lIns="365760" tIns="365760" rIns="365760" bIns="365760" rtlCol="0">
            <a:spAutoFit/>
          </a:bodyPr>
          <a:lstStyle/>
          <a:p>
            <a:r>
              <a:rPr lang="nb-NO" sz="2000" b="1" dirty="0">
                <a:solidFill>
                  <a:srgbClr val="602D91"/>
                </a:solidFill>
                <a:latin typeface="+mj-lt"/>
                <a:cs typeface="Arial" panose="020B0604020202020204" pitchFamily="34" charset="0"/>
              </a:rPr>
              <a:t>Margins</a:t>
            </a:r>
            <a:br>
              <a:rPr lang="nb-NO" sz="1400" dirty="0">
                <a:solidFill>
                  <a:srgbClr val="602D91"/>
                </a:solidFill>
                <a:latin typeface="+mj-lt"/>
                <a:cs typeface="Arial" panose="020B0604020202020204" pitchFamily="34" charset="0"/>
              </a:rPr>
            </a:br>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The logo should not be closer to another object than about the height of the tallest bar in the logo (</a:t>
            </a:r>
            <a:r>
              <a:rPr lang="en-US" sz="1400" i="1" dirty="0">
                <a:solidFill>
                  <a:srgbClr val="71706B"/>
                </a:solidFill>
                <a:latin typeface="+mj-lt"/>
                <a:cs typeface="Arial" panose="020B0604020202020204" pitchFamily="34" charset="0"/>
              </a:rPr>
              <a:t>a</a:t>
            </a:r>
            <a:r>
              <a:rPr lang="en-US" sz="1400" dirty="0">
                <a:solidFill>
                  <a:srgbClr val="71706B"/>
                </a:solidFill>
                <a:latin typeface="+mj-lt"/>
                <a:cs typeface="Arial" panose="020B0604020202020204" pitchFamily="34" charset="0"/>
              </a:rPr>
              <a:t>), which is about half the height or width of the main logo. However, margin space is more important horizontally than vertically. In the narrowest vertical spaces, the bottom part of the bars (</a:t>
            </a:r>
            <a:r>
              <a:rPr lang="en-US" sz="1400" i="1" dirty="0">
                <a:solidFill>
                  <a:srgbClr val="71706B"/>
                </a:solidFill>
                <a:latin typeface="+mj-lt"/>
                <a:cs typeface="Arial" panose="020B0604020202020204" pitchFamily="34" charset="0"/>
              </a:rPr>
              <a:t>b</a:t>
            </a:r>
            <a:r>
              <a:rPr lang="en-US" sz="1400" dirty="0">
                <a:solidFill>
                  <a:srgbClr val="71706B"/>
                </a:solidFill>
                <a:latin typeface="+mj-lt"/>
                <a:cs typeface="Arial" panose="020B0604020202020204" pitchFamily="34" charset="0"/>
              </a:rPr>
              <a:t>) may be enough margin for top and bottom.</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These margins, based on the height of the bars (</a:t>
            </a:r>
            <a:r>
              <a:rPr lang="en-US" sz="1400" i="1" dirty="0">
                <a:solidFill>
                  <a:srgbClr val="71706B"/>
                </a:solidFill>
                <a:latin typeface="+mj-lt"/>
                <a:cs typeface="Arial" panose="020B0604020202020204" pitchFamily="34" charset="0"/>
              </a:rPr>
              <a:t>a</a:t>
            </a:r>
            <a:r>
              <a:rPr lang="en-US" sz="1400" dirty="0">
                <a:solidFill>
                  <a:srgbClr val="71706B"/>
                </a:solidFill>
                <a:latin typeface="+mj-lt"/>
                <a:cs typeface="Arial" panose="020B0604020202020204" pitchFamily="34" charset="0"/>
              </a:rPr>
              <a:t> and </a:t>
            </a:r>
            <a:r>
              <a:rPr lang="en-US" sz="1400" i="1" dirty="0">
                <a:solidFill>
                  <a:srgbClr val="71706B"/>
                </a:solidFill>
                <a:latin typeface="+mj-lt"/>
                <a:cs typeface="Arial" panose="020B0604020202020204" pitchFamily="34" charset="0"/>
              </a:rPr>
              <a:t>b</a:t>
            </a:r>
            <a:r>
              <a:rPr lang="en-US" sz="1400" dirty="0">
                <a:solidFill>
                  <a:srgbClr val="71706B"/>
                </a:solidFill>
                <a:latin typeface="+mj-lt"/>
                <a:cs typeface="Arial" panose="020B0604020202020204" pitchFamily="34" charset="0"/>
              </a:rPr>
              <a:t>), should also be applied to any framed logo, from the edge of the logo frame and outwards.</a:t>
            </a:r>
          </a:p>
        </p:txBody>
      </p:sp>
      <p:cxnSp>
        <p:nvCxnSpPr>
          <p:cNvPr id="3" name="Straight Arrow Connector 2"/>
          <p:cNvCxnSpPr/>
          <p:nvPr/>
        </p:nvCxnSpPr>
        <p:spPr>
          <a:xfrm flipH="1">
            <a:off x="3322858" y="3296995"/>
            <a:ext cx="880217" cy="0"/>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58881" y="4189300"/>
            <a:ext cx="0" cy="877824"/>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87140" y="1607321"/>
            <a:ext cx="0" cy="877824"/>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54846" y="3286295"/>
            <a:ext cx="880217" cy="0"/>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635063" y="2485145"/>
            <a:ext cx="1704155" cy="1704155"/>
          </a:xfrm>
          <a:prstGeom prst="rect">
            <a:avLst/>
          </a:prstGeom>
          <a:noFill/>
          <a:ln w="12700">
            <a:solidFill>
              <a:srgbClr val="602D9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V="1">
            <a:off x="3449928" y="2408471"/>
            <a:ext cx="0" cy="877824"/>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578664" y="4626788"/>
            <a:ext cx="880217" cy="0"/>
          </a:xfrm>
          <a:prstGeom prst="straightConnector1">
            <a:avLst/>
          </a:prstGeom>
          <a:ln w="12700">
            <a:solidFill>
              <a:srgbClr val="602D9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02329" y="2927139"/>
            <a:ext cx="0" cy="359156"/>
          </a:xfrm>
          <a:prstGeom prst="straightConnector1">
            <a:avLst/>
          </a:prstGeom>
          <a:ln w="12700">
            <a:solidFill>
              <a:srgbClr val="602D9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322858" y="2125989"/>
            <a:ext cx="0" cy="359156"/>
          </a:xfrm>
          <a:prstGeom prst="straightConnector1">
            <a:avLst/>
          </a:prstGeom>
          <a:ln w="12700">
            <a:solidFill>
              <a:srgbClr val="602D9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13042" y="4189300"/>
            <a:ext cx="0" cy="359156"/>
          </a:xfrm>
          <a:prstGeom prst="straightConnector1">
            <a:avLst/>
          </a:prstGeom>
          <a:ln w="12700">
            <a:solidFill>
              <a:srgbClr val="602D9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Slide Number Placeholder 30"/>
          <p:cNvSpPr>
            <a:spLocks noGrp="1"/>
          </p:cNvSpPr>
          <p:nvPr>
            <p:ph type="sldNum" sz="quarter" idx="12"/>
          </p:nvPr>
        </p:nvSpPr>
        <p:spPr/>
        <p:txBody>
          <a:bodyPr/>
          <a:lstStyle/>
          <a:p>
            <a:fld id="{83B3A346-0A68-4AD9-A606-E359A16CFA0C}" type="slidenum">
              <a:rPr lang="en-US" smtClean="0"/>
              <a:t>11</a:t>
            </a:fld>
            <a:endParaRPr lang="en-US" dirty="0"/>
          </a:p>
        </p:txBody>
      </p:sp>
      <p:sp>
        <p:nvSpPr>
          <p:cNvPr id="32" name="TextBox 31"/>
          <p:cNvSpPr txBox="1"/>
          <p:nvPr/>
        </p:nvSpPr>
        <p:spPr>
          <a:xfrm>
            <a:off x="2428188" y="1846855"/>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3" name="TextBox 32"/>
          <p:cNvSpPr txBox="1"/>
          <p:nvPr/>
        </p:nvSpPr>
        <p:spPr>
          <a:xfrm>
            <a:off x="2397134" y="4404980"/>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4" name="TextBox 33"/>
          <p:cNvSpPr txBox="1"/>
          <p:nvPr/>
        </p:nvSpPr>
        <p:spPr>
          <a:xfrm>
            <a:off x="1917706" y="4323020"/>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6" name="TextBox 35"/>
          <p:cNvSpPr txBox="1"/>
          <p:nvPr/>
        </p:nvSpPr>
        <p:spPr>
          <a:xfrm>
            <a:off x="1059882" y="2990492"/>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7" name="TextBox 36"/>
          <p:cNvSpPr txBox="1"/>
          <p:nvPr/>
        </p:nvSpPr>
        <p:spPr>
          <a:xfrm>
            <a:off x="3585968" y="3189110"/>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8" name="TextBox 37"/>
          <p:cNvSpPr txBox="1"/>
          <p:nvPr/>
        </p:nvSpPr>
        <p:spPr>
          <a:xfrm>
            <a:off x="3396316" y="2557890"/>
            <a:ext cx="301686" cy="369332"/>
          </a:xfrm>
          <a:prstGeom prst="rect">
            <a:avLst/>
          </a:prstGeom>
          <a:noFill/>
        </p:spPr>
        <p:txBody>
          <a:bodyPr wrap="none" rtlCol="0">
            <a:spAutoFit/>
          </a:bodyPr>
          <a:lstStyle/>
          <a:p>
            <a:r>
              <a:rPr lang="nb-NO" i="1" dirty="0">
                <a:solidFill>
                  <a:srgbClr val="71706B"/>
                </a:solidFill>
                <a:latin typeface="+mj-lt"/>
              </a:rPr>
              <a:t>a</a:t>
            </a:r>
            <a:endParaRPr lang="en-US" i="1" dirty="0">
              <a:solidFill>
                <a:srgbClr val="71706B"/>
              </a:solidFill>
              <a:latin typeface="+mj-lt"/>
            </a:endParaRPr>
          </a:p>
        </p:txBody>
      </p:sp>
      <p:sp>
        <p:nvSpPr>
          <p:cNvPr id="39" name="TextBox 38"/>
          <p:cNvSpPr txBox="1"/>
          <p:nvPr/>
        </p:nvSpPr>
        <p:spPr>
          <a:xfrm>
            <a:off x="3532767" y="2910350"/>
            <a:ext cx="301686" cy="369332"/>
          </a:xfrm>
          <a:prstGeom prst="rect">
            <a:avLst/>
          </a:prstGeom>
          <a:noFill/>
        </p:spPr>
        <p:txBody>
          <a:bodyPr wrap="none" rtlCol="0">
            <a:spAutoFit/>
          </a:bodyPr>
          <a:lstStyle/>
          <a:p>
            <a:r>
              <a:rPr lang="nb-NO" i="1" dirty="0">
                <a:solidFill>
                  <a:srgbClr val="71706B"/>
                </a:solidFill>
                <a:latin typeface="+mj-lt"/>
              </a:rPr>
              <a:t>b</a:t>
            </a:r>
            <a:endParaRPr lang="en-US" i="1" dirty="0">
              <a:solidFill>
                <a:srgbClr val="71706B"/>
              </a:solidFill>
              <a:latin typeface="+mj-lt"/>
            </a:endParaRPr>
          </a:p>
        </p:txBody>
      </p:sp>
      <p:sp>
        <p:nvSpPr>
          <p:cNvPr id="40" name="TextBox 39"/>
          <p:cNvSpPr txBox="1"/>
          <p:nvPr/>
        </p:nvSpPr>
        <p:spPr>
          <a:xfrm>
            <a:off x="3256954" y="2111045"/>
            <a:ext cx="301686" cy="369332"/>
          </a:xfrm>
          <a:prstGeom prst="rect">
            <a:avLst/>
          </a:prstGeom>
          <a:noFill/>
        </p:spPr>
        <p:txBody>
          <a:bodyPr wrap="none" rtlCol="0">
            <a:spAutoFit/>
          </a:bodyPr>
          <a:lstStyle/>
          <a:p>
            <a:r>
              <a:rPr lang="nb-NO" i="1" dirty="0">
                <a:solidFill>
                  <a:srgbClr val="71706B"/>
                </a:solidFill>
                <a:latin typeface="+mj-lt"/>
              </a:rPr>
              <a:t>b</a:t>
            </a:r>
            <a:endParaRPr lang="en-US" i="1" dirty="0">
              <a:solidFill>
                <a:srgbClr val="71706B"/>
              </a:solidFill>
              <a:latin typeface="+mj-lt"/>
            </a:endParaRPr>
          </a:p>
        </p:txBody>
      </p:sp>
      <p:sp>
        <p:nvSpPr>
          <p:cNvPr id="41" name="TextBox 40"/>
          <p:cNvSpPr txBox="1"/>
          <p:nvPr/>
        </p:nvSpPr>
        <p:spPr>
          <a:xfrm>
            <a:off x="3254233" y="4168895"/>
            <a:ext cx="301686" cy="369332"/>
          </a:xfrm>
          <a:prstGeom prst="rect">
            <a:avLst/>
          </a:prstGeom>
          <a:noFill/>
        </p:spPr>
        <p:txBody>
          <a:bodyPr wrap="none" rtlCol="0">
            <a:spAutoFit/>
          </a:bodyPr>
          <a:lstStyle/>
          <a:p>
            <a:r>
              <a:rPr lang="nb-NO" i="1" dirty="0">
                <a:solidFill>
                  <a:srgbClr val="71706B"/>
                </a:solidFill>
                <a:latin typeface="+mj-lt"/>
              </a:rPr>
              <a:t>b</a:t>
            </a:r>
            <a:endParaRPr lang="en-US" i="1" dirty="0">
              <a:solidFill>
                <a:srgbClr val="71706B"/>
              </a:solidFill>
              <a:latin typeface="+mj-lt"/>
            </a:endParaRPr>
          </a:p>
        </p:txBody>
      </p:sp>
    </p:spTree>
    <p:extLst>
      <p:ext uri="{BB962C8B-B14F-4D97-AF65-F5344CB8AC3E}">
        <p14:creationId xmlns:p14="http://schemas.microsoft.com/office/powerpoint/2010/main" val="29013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2065" y="314393"/>
            <a:ext cx="7990703" cy="6740307"/>
          </a:xfrm>
          <a:prstGeom prst="rect">
            <a:avLst/>
          </a:prstGeom>
          <a:noFill/>
        </p:spPr>
        <p:txBody>
          <a:bodyPr wrap="square" lIns="365760" tIns="365760" rIns="365760" bIns="365760" rtlCol="0">
            <a:spAutoFit/>
          </a:bodyPr>
          <a:lstStyle/>
          <a:p>
            <a:r>
              <a:rPr lang="en-US" sz="2000" b="1" dirty="0">
                <a:solidFill>
                  <a:srgbClr val="602D91"/>
                </a:solidFill>
                <a:latin typeface="+mj-lt"/>
                <a:cs typeface="Arial" panose="020B0604020202020204" pitchFamily="34" charset="0"/>
              </a:rPr>
              <a:t>Fonts</a:t>
            </a:r>
            <a:br>
              <a:rPr lang="en-US" sz="1400" dirty="0">
                <a:solidFill>
                  <a:srgbClr val="602D91"/>
                </a:solidFill>
                <a:latin typeface="+mj-lt"/>
                <a:cs typeface="Arial" panose="020B0604020202020204" pitchFamily="34" charset="0"/>
              </a:rPr>
            </a:br>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The font used in the logo is Century Gothic Regular with horizontal scale set to 72,62%.</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The font otherwise used in this manual is Calibri Light.</a:t>
            </a:r>
          </a:p>
          <a:p>
            <a:endParaRPr lang="en-US" sz="1400"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endParaRPr lang="nb-NO" sz="1400" dirty="0">
              <a:solidFill>
                <a:srgbClr val="602D91"/>
              </a:solidFill>
              <a:latin typeface="+mj-lt"/>
              <a:cs typeface="Arial" panose="020B0604020202020204" pitchFamily="34" charset="0"/>
            </a:endParaRPr>
          </a:p>
          <a:p>
            <a:r>
              <a:rPr lang="nb-NO" sz="2000" b="1" dirty="0">
                <a:solidFill>
                  <a:srgbClr val="602D91"/>
                </a:solidFill>
                <a:latin typeface="+mj-lt"/>
                <a:cs typeface="Arial" panose="020B0604020202020204" pitchFamily="34" charset="0"/>
              </a:rPr>
              <a:t>File types</a:t>
            </a:r>
          </a:p>
          <a:p>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All versions of the logo are provided as vector graphics in .pdf-format and bitmap graphics in .</a:t>
            </a:r>
            <a:r>
              <a:rPr lang="en-US" sz="1400" dirty="0" err="1">
                <a:solidFill>
                  <a:srgbClr val="71706B"/>
                </a:solidFill>
                <a:latin typeface="+mj-lt"/>
                <a:cs typeface="Arial" panose="020B0604020202020204" pitchFamily="34" charset="0"/>
              </a:rPr>
              <a:t>png</a:t>
            </a:r>
            <a:r>
              <a:rPr lang="en-US" sz="1400" dirty="0">
                <a:solidFill>
                  <a:srgbClr val="71706B"/>
                </a:solidFill>
                <a:latin typeface="+mj-lt"/>
                <a:cs typeface="Arial" panose="020B0604020202020204" pitchFamily="34" charset="0"/>
              </a:rPr>
              <a:t>-format.</a:t>
            </a:r>
          </a:p>
          <a:p>
            <a:endParaRPr lang="en-US" sz="1400" dirty="0">
              <a:solidFill>
                <a:srgbClr val="71706B"/>
              </a:solidFill>
              <a:latin typeface="+mj-lt"/>
              <a:cs typeface="Arial" panose="020B0604020202020204" pitchFamily="34" charset="0"/>
            </a:endParaRPr>
          </a:p>
          <a:p>
            <a:pPr marL="285750" indent="-285750">
              <a:buFont typeface="Arial" panose="020B0604020202020204" pitchFamily="34" charset="0"/>
              <a:buChar char="•"/>
            </a:pPr>
            <a:r>
              <a:rPr lang="en-US" sz="1400" dirty="0">
                <a:solidFill>
                  <a:srgbClr val="71706B"/>
                </a:solidFill>
                <a:latin typeface="+mj-lt"/>
                <a:cs typeface="Arial" panose="020B0604020202020204" pitchFamily="34" charset="0"/>
              </a:rPr>
              <a:t>Vector graphics have no resolution and look smooth in any size. This is the default format that should be used for print and most design tasks. These also functions as the raw source files.  Bitmaps of any resolution can be exported from the vector versions.</a:t>
            </a:r>
          </a:p>
          <a:p>
            <a:pPr marL="285750" indent="-285750">
              <a:buFont typeface="Arial" panose="020B0604020202020204" pitchFamily="34" charset="0"/>
              <a:buChar char="•"/>
            </a:pPr>
            <a:endParaRPr lang="en-US" sz="1400" dirty="0">
              <a:solidFill>
                <a:srgbClr val="71706B"/>
              </a:solidFill>
              <a:latin typeface="+mj-lt"/>
              <a:cs typeface="Arial" panose="020B0604020202020204" pitchFamily="34" charset="0"/>
            </a:endParaRPr>
          </a:p>
          <a:p>
            <a:pPr marL="285750" indent="-285750">
              <a:buFont typeface="Arial" panose="020B0604020202020204" pitchFamily="34" charset="0"/>
              <a:buChar char="•"/>
            </a:pPr>
            <a:r>
              <a:rPr lang="en-US" sz="1400" dirty="0">
                <a:solidFill>
                  <a:srgbClr val="71706B"/>
                </a:solidFill>
                <a:latin typeface="+mj-lt"/>
                <a:cs typeface="Arial" panose="020B0604020202020204" pitchFamily="34" charset="0"/>
              </a:rPr>
              <a:t>Bitmap graphics consist of many small dots, like the image on a digital monitor. This type of graphics can be shrunk quite successfully, but when scaled up, it becomes blurry and/or pixelated. All logos have been provided as a bitmap with relatively high resolution as well as versions fitting the profile and banner pictures of Facebook of 2015. Other resolution bitmaps can be exported from the vector files, but make sure to export with transparency, as supported by the .</a:t>
            </a:r>
            <a:r>
              <a:rPr lang="en-US" sz="1400" dirty="0" err="1">
                <a:solidFill>
                  <a:srgbClr val="71706B"/>
                </a:solidFill>
                <a:latin typeface="+mj-lt"/>
                <a:cs typeface="Arial" panose="020B0604020202020204" pitchFamily="34" charset="0"/>
              </a:rPr>
              <a:t>png</a:t>
            </a:r>
            <a:r>
              <a:rPr lang="en-US" sz="1400" dirty="0">
                <a:solidFill>
                  <a:srgbClr val="71706B"/>
                </a:solidFill>
                <a:latin typeface="+mj-lt"/>
                <a:cs typeface="Arial" panose="020B0604020202020204" pitchFamily="34" charset="0"/>
              </a:rPr>
              <a:t>-format.</a:t>
            </a:r>
          </a:p>
          <a:p>
            <a:pPr marL="285750" indent="-285750">
              <a:buFont typeface="Arial" panose="020B0604020202020204" pitchFamily="34" charset="0"/>
              <a:buChar char="•"/>
            </a:pPr>
            <a:endParaRPr lang="nb-NO" sz="1400" dirty="0">
              <a:solidFill>
                <a:srgbClr val="602D91"/>
              </a:solidFill>
              <a:latin typeface="+mj-lt"/>
              <a:cs typeface="Arial" panose="020B0604020202020204" pitchFamily="34" charset="0"/>
            </a:endParaRPr>
          </a:p>
          <a:p>
            <a:endParaRPr lang="nb-NO" sz="1400"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r>
              <a:rPr lang="nb-NO" sz="1200" dirty="0">
                <a:solidFill>
                  <a:srgbClr val="71706B"/>
                </a:solidFill>
                <a:latin typeface="+mj-lt"/>
                <a:cs typeface="Arial" panose="020B0604020202020204" pitchFamily="34" charset="0"/>
              </a:rPr>
              <a:t>                    </a:t>
            </a:r>
            <a:r>
              <a:rPr lang="nb-NO" sz="1200" dirty="0" err="1">
                <a:solidFill>
                  <a:srgbClr val="71706B"/>
                </a:solidFill>
                <a:latin typeface="+mj-lt"/>
                <a:cs typeface="Arial" panose="020B0604020202020204" pitchFamily="34" charset="0"/>
              </a:rPr>
              <a:t>Profile</a:t>
            </a:r>
            <a:r>
              <a:rPr lang="nb-NO" sz="1200" dirty="0">
                <a:solidFill>
                  <a:srgbClr val="71706B"/>
                </a:solidFill>
                <a:latin typeface="+mj-lt"/>
                <a:cs typeface="Arial" panose="020B0604020202020204" pitchFamily="34" charset="0"/>
              </a:rPr>
              <a:t> manual by Øyvind Steensen. E-mail: </a:t>
            </a:r>
            <a:r>
              <a:rPr lang="nb-NO" sz="1200" dirty="0">
                <a:solidFill>
                  <a:srgbClr val="602D91"/>
                </a:solidFill>
                <a:latin typeface="+mj-lt"/>
                <a:cs typeface="Arial" panose="020B0604020202020204" pitchFamily="34" charset="0"/>
                <a:hlinkClick r:id="rId3"/>
              </a:rPr>
              <a:t>oyvindss@gmail.com</a:t>
            </a:r>
            <a:r>
              <a:rPr lang="nb-NO" sz="1200" dirty="0">
                <a:solidFill>
                  <a:srgbClr val="602D91"/>
                </a:solidFill>
                <a:latin typeface="+mj-lt"/>
                <a:cs typeface="Arial" panose="020B0604020202020204" pitchFamily="34" charset="0"/>
              </a:rPr>
              <a:t> </a:t>
            </a:r>
            <a:r>
              <a:rPr lang="nb-NO" sz="1200" dirty="0">
                <a:solidFill>
                  <a:srgbClr val="71706B"/>
                </a:solidFill>
                <a:latin typeface="+mj-lt"/>
                <a:cs typeface="Arial" panose="020B0604020202020204" pitchFamily="34" charset="0"/>
              </a:rPr>
              <a:t>Web:</a:t>
            </a:r>
            <a:r>
              <a:rPr lang="nb-NO" sz="1200" dirty="0">
                <a:solidFill>
                  <a:srgbClr val="602D91"/>
                </a:solidFill>
                <a:latin typeface="+mj-lt"/>
                <a:cs typeface="Arial" panose="020B0604020202020204" pitchFamily="34" charset="0"/>
              </a:rPr>
              <a:t> </a:t>
            </a:r>
            <a:r>
              <a:rPr lang="nb-NO" sz="1200" dirty="0">
                <a:solidFill>
                  <a:srgbClr val="602D91"/>
                </a:solidFill>
                <a:latin typeface="+mj-lt"/>
                <a:cs typeface="Arial" panose="020B0604020202020204" pitchFamily="34" charset="0"/>
                <a:hlinkClick r:id="rId4" action="ppaction://hlinkfile"/>
              </a:rPr>
              <a:t>steensenvisuals.no</a:t>
            </a:r>
            <a:endParaRPr lang="en-US" sz="1200" dirty="0">
              <a:solidFill>
                <a:srgbClr val="602D91"/>
              </a:solidFill>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83B3A346-0A68-4AD9-A606-E359A16CFA0C}" type="slidenum">
              <a:rPr lang="en-US" smtClean="0"/>
              <a:t>12</a:t>
            </a:fld>
            <a:endParaRPr lang="en-US" dirty="0"/>
          </a:p>
        </p:txBody>
      </p:sp>
      <p:cxnSp>
        <p:nvCxnSpPr>
          <p:cNvPr id="7" name="Straight Connector 6"/>
          <p:cNvCxnSpPr/>
          <p:nvPr/>
        </p:nvCxnSpPr>
        <p:spPr>
          <a:xfrm>
            <a:off x="1326292" y="6128951"/>
            <a:ext cx="7084540" cy="0"/>
          </a:xfrm>
          <a:prstGeom prst="line">
            <a:avLst/>
          </a:prstGeom>
          <a:ln>
            <a:solidFill>
              <a:srgbClr val="602D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8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46349"/>
            <a:ext cx="2680984" cy="2680984"/>
          </a:xfrm>
          <a:prstGeom prst="rect">
            <a:avLst/>
          </a:prstGeom>
        </p:spPr>
      </p:pic>
      <p:sp>
        <p:nvSpPr>
          <p:cNvPr id="12" name="TextBox 11"/>
          <p:cNvSpPr txBox="1"/>
          <p:nvPr/>
        </p:nvSpPr>
        <p:spPr>
          <a:xfrm>
            <a:off x="3595384" y="1502065"/>
            <a:ext cx="5317957" cy="1169551"/>
          </a:xfrm>
          <a:prstGeom prst="rect">
            <a:avLst/>
          </a:prstGeom>
          <a:noFill/>
        </p:spPr>
        <p:txBody>
          <a:bodyPr wrap="square" lIns="365760" tIns="365760" rIns="365760" bIns="365760" rtlCol="0">
            <a:spAutoFit/>
          </a:bodyPr>
          <a:lstStyle/>
          <a:p>
            <a:r>
              <a:rPr lang="en-US" sz="1400" dirty="0">
                <a:solidFill>
                  <a:srgbClr val="71706B"/>
                </a:solidFill>
                <a:latin typeface="+mj-lt"/>
                <a:cs typeface="Arial" panose="020B0604020202020204" pitchFamily="34" charset="0"/>
              </a:rPr>
              <a:t>This is the main logo of BIEN - Basic Income Earth Network. Can be placed on many backgrounds, but preferably white or bright.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27332"/>
            <a:ext cx="2680984" cy="2680984"/>
          </a:xfrm>
          <a:prstGeom prst="rect">
            <a:avLst/>
          </a:prstGeom>
        </p:spPr>
      </p:pic>
      <p:sp>
        <p:nvSpPr>
          <p:cNvPr id="14" name="TextBox 13"/>
          <p:cNvSpPr txBox="1"/>
          <p:nvPr/>
        </p:nvSpPr>
        <p:spPr>
          <a:xfrm>
            <a:off x="3595384" y="4183049"/>
            <a:ext cx="5317957" cy="1169551"/>
          </a:xfrm>
          <a:prstGeom prst="rect">
            <a:avLst/>
          </a:prstGeom>
          <a:noFill/>
        </p:spPr>
        <p:txBody>
          <a:bodyPr wrap="square" lIns="365760" tIns="365760" rIns="365760" bIns="365760" rtlCol="0">
            <a:spAutoFit/>
          </a:bodyPr>
          <a:lstStyle/>
          <a:p>
            <a:r>
              <a:rPr lang="en-US" sz="1400" dirty="0">
                <a:solidFill>
                  <a:srgbClr val="71706B"/>
                </a:solidFill>
                <a:latin typeface="+mj-lt"/>
                <a:cs typeface="Arial" panose="020B0604020202020204" pitchFamily="34" charset="0"/>
              </a:rPr>
              <a:t>Alternative black and white version used on white backgrounds where colors are not available.</a:t>
            </a:r>
          </a:p>
        </p:txBody>
      </p:sp>
      <p:sp>
        <p:nvSpPr>
          <p:cNvPr id="3" name="Slide Number Placeholder 2"/>
          <p:cNvSpPr>
            <a:spLocks noGrp="1"/>
          </p:cNvSpPr>
          <p:nvPr>
            <p:ph type="sldNum" sz="quarter" idx="12"/>
          </p:nvPr>
        </p:nvSpPr>
        <p:spPr/>
        <p:txBody>
          <a:bodyPr/>
          <a:lstStyle/>
          <a:p>
            <a:fld id="{83B3A346-0A68-4AD9-A606-E359A16CFA0C}" type="slidenum">
              <a:rPr lang="en-US" smtClean="0"/>
              <a:t>2</a:t>
            </a:fld>
            <a:endParaRPr lang="en-US" dirty="0"/>
          </a:p>
        </p:txBody>
      </p:sp>
    </p:spTree>
    <p:extLst>
      <p:ext uri="{BB962C8B-B14F-4D97-AF65-F5344CB8AC3E}">
        <p14:creationId xmlns:p14="http://schemas.microsoft.com/office/powerpoint/2010/main" val="384206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46349"/>
            <a:ext cx="2680984" cy="2680984"/>
          </a:xfrm>
          <a:prstGeom prst="rect">
            <a:avLst/>
          </a:prstGeom>
        </p:spPr>
      </p:pic>
      <p:sp>
        <p:nvSpPr>
          <p:cNvPr id="8" name="TextBox 7"/>
          <p:cNvSpPr txBox="1"/>
          <p:nvPr/>
        </p:nvSpPr>
        <p:spPr>
          <a:xfrm>
            <a:off x="3595384" y="1502065"/>
            <a:ext cx="5210865" cy="1169551"/>
          </a:xfrm>
          <a:prstGeom prst="rect">
            <a:avLst/>
          </a:prstGeom>
          <a:noFill/>
        </p:spPr>
        <p:txBody>
          <a:bodyPr wrap="square" lIns="365760" tIns="365760" rIns="365760" bIns="365760" rtlCol="0">
            <a:spAutoFit/>
          </a:bodyPr>
          <a:lstStyle/>
          <a:p>
            <a:r>
              <a:rPr lang="en-US" sz="1400" dirty="0">
                <a:solidFill>
                  <a:srgbClr val="71706B"/>
                </a:solidFill>
                <a:latin typeface="+mj-lt"/>
                <a:cs typeface="Arial" panose="020B0604020202020204" pitchFamily="34" charset="0"/>
              </a:rPr>
              <a:t>Alternative main logo. It should be used where one can place it on a white background.</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427332"/>
            <a:ext cx="2680984" cy="2680984"/>
          </a:xfrm>
          <a:prstGeom prst="rect">
            <a:avLst/>
          </a:prstGeom>
        </p:spPr>
      </p:pic>
      <p:sp>
        <p:nvSpPr>
          <p:cNvPr id="26" name="TextBox 25"/>
          <p:cNvSpPr txBox="1"/>
          <p:nvPr/>
        </p:nvSpPr>
        <p:spPr>
          <a:xfrm>
            <a:off x="3595384" y="4183048"/>
            <a:ext cx="5210865" cy="1169551"/>
          </a:xfrm>
          <a:prstGeom prst="rect">
            <a:avLst/>
          </a:prstGeom>
          <a:noFill/>
        </p:spPr>
        <p:txBody>
          <a:bodyPr wrap="square" lIns="365760" tIns="365760" rIns="365760" bIns="365760" rtlCol="0">
            <a:spAutoFit/>
          </a:bodyPr>
          <a:lstStyle/>
          <a:p>
            <a:r>
              <a:rPr lang="en-US" sz="1400" dirty="0">
                <a:solidFill>
                  <a:srgbClr val="71706B"/>
                </a:solidFill>
                <a:latin typeface="+mj-lt"/>
                <a:cs typeface="Arial" panose="020B0604020202020204" pitchFamily="34" charset="0"/>
              </a:rPr>
              <a:t>This version can be used on white backgrounds where color is not available.</a:t>
            </a:r>
          </a:p>
        </p:txBody>
      </p:sp>
      <p:sp>
        <p:nvSpPr>
          <p:cNvPr id="3" name="Slide Number Placeholder 2"/>
          <p:cNvSpPr>
            <a:spLocks noGrp="1"/>
          </p:cNvSpPr>
          <p:nvPr>
            <p:ph type="sldNum" sz="quarter" idx="12"/>
          </p:nvPr>
        </p:nvSpPr>
        <p:spPr/>
        <p:txBody>
          <a:bodyPr/>
          <a:lstStyle/>
          <a:p>
            <a:fld id="{83B3A346-0A68-4AD9-A606-E359A16CFA0C}" type="slidenum">
              <a:rPr lang="en-US" smtClean="0"/>
              <a:t>3</a:t>
            </a:fld>
            <a:endParaRPr lang="en-US" dirty="0"/>
          </a:p>
        </p:txBody>
      </p:sp>
    </p:spTree>
    <p:extLst>
      <p:ext uri="{BB962C8B-B14F-4D97-AF65-F5344CB8AC3E}">
        <p14:creationId xmlns:p14="http://schemas.microsoft.com/office/powerpoint/2010/main" val="55422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427333"/>
            <a:ext cx="9906000" cy="2680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746349"/>
            <a:ext cx="9906000" cy="2680983"/>
          </a:xfrm>
          <a:prstGeom prst="rect">
            <a:avLst/>
          </a:prstGeom>
          <a:solidFill>
            <a:srgbClr val="60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95384" y="1502065"/>
            <a:ext cx="5252054" cy="1169551"/>
          </a:xfrm>
          <a:prstGeom prst="rect">
            <a:avLst/>
          </a:prstGeom>
          <a:noFill/>
        </p:spPr>
        <p:txBody>
          <a:bodyPr wrap="square" lIns="365760" tIns="365760" rIns="365760" bIns="365760" rtlCol="0">
            <a:spAutoFit/>
          </a:bodyPr>
          <a:lstStyle/>
          <a:p>
            <a:r>
              <a:rPr lang="en-US" sz="1400" dirty="0">
                <a:solidFill>
                  <a:schemeClr val="bg1"/>
                </a:solidFill>
                <a:latin typeface="+mj-lt"/>
                <a:cs typeface="Arial" panose="020B0604020202020204" pitchFamily="34" charset="0"/>
              </a:rPr>
              <a:t>BIEN material may have a background with the purple BIEN color. Use the white transparent version in these cases.</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427332"/>
            <a:ext cx="2680984" cy="2680984"/>
          </a:xfrm>
          <a:prstGeom prst="rect">
            <a:avLst/>
          </a:prstGeom>
        </p:spPr>
      </p:pic>
      <p:sp>
        <p:nvSpPr>
          <p:cNvPr id="26" name="TextBox 25"/>
          <p:cNvSpPr txBox="1"/>
          <p:nvPr/>
        </p:nvSpPr>
        <p:spPr>
          <a:xfrm>
            <a:off x="3595384" y="4183048"/>
            <a:ext cx="5252054" cy="1169551"/>
          </a:xfrm>
          <a:prstGeom prst="rect">
            <a:avLst/>
          </a:prstGeom>
          <a:noFill/>
        </p:spPr>
        <p:txBody>
          <a:bodyPr wrap="square" lIns="365760" tIns="365760" rIns="365760" bIns="365760" rtlCol="0">
            <a:spAutoFit/>
          </a:bodyPr>
          <a:lstStyle/>
          <a:p>
            <a:r>
              <a:rPr lang="en-US" sz="1400" dirty="0">
                <a:solidFill>
                  <a:schemeClr val="bg1"/>
                </a:solidFill>
                <a:latin typeface="+mj-lt"/>
                <a:cs typeface="Arial" panose="020B0604020202020204" pitchFamily="34" charset="0"/>
              </a:rPr>
              <a:t>The white transparent version can also be used in situations where the background is black...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46349"/>
            <a:ext cx="2680984" cy="2680984"/>
          </a:xfrm>
          <a:prstGeom prst="rect">
            <a:avLst/>
          </a:prstGeom>
        </p:spPr>
      </p:pic>
      <p:sp>
        <p:nvSpPr>
          <p:cNvPr id="4" name="Slide Number Placeholder 3"/>
          <p:cNvSpPr>
            <a:spLocks noGrp="1"/>
          </p:cNvSpPr>
          <p:nvPr>
            <p:ph type="sldNum" sz="quarter" idx="12"/>
          </p:nvPr>
        </p:nvSpPr>
        <p:spPr/>
        <p:txBody>
          <a:bodyPr/>
          <a:lstStyle/>
          <a:p>
            <a:fld id="{83B3A346-0A68-4AD9-A606-E359A16CFA0C}" type="slidenum">
              <a:rPr lang="en-US" smtClean="0"/>
              <a:t>4</a:t>
            </a:fld>
            <a:endParaRPr lang="en-US" dirty="0"/>
          </a:p>
        </p:txBody>
      </p:sp>
    </p:spTree>
    <p:extLst>
      <p:ext uri="{BB962C8B-B14F-4D97-AF65-F5344CB8AC3E}">
        <p14:creationId xmlns:p14="http://schemas.microsoft.com/office/powerpoint/2010/main" val="13781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5118081" cy="94488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746349"/>
            <a:ext cx="2680984" cy="2680984"/>
          </a:xfrm>
          <a:prstGeom prst="rect">
            <a:avLst/>
          </a:prstGeom>
        </p:spPr>
      </p:pic>
      <p:sp>
        <p:nvSpPr>
          <p:cNvPr id="8" name="TextBox 7"/>
          <p:cNvSpPr txBox="1"/>
          <p:nvPr/>
        </p:nvSpPr>
        <p:spPr>
          <a:xfrm>
            <a:off x="3595384" y="1502065"/>
            <a:ext cx="6310616" cy="954107"/>
          </a:xfrm>
          <a:prstGeom prst="rect">
            <a:avLst/>
          </a:prstGeom>
          <a:noFill/>
        </p:spPr>
        <p:txBody>
          <a:bodyPr wrap="square" lIns="365760" tIns="365760" rIns="365760" bIns="365760" rtlCol="0">
            <a:spAutoFit/>
          </a:bodyPr>
          <a:lstStyle/>
          <a:p>
            <a:r>
              <a:rPr lang="en-US" sz="1400" dirty="0">
                <a:solidFill>
                  <a:schemeClr val="bg1"/>
                </a:solidFill>
                <a:latin typeface="+mj-lt"/>
                <a:cs typeface="Arial" panose="020B0604020202020204" pitchFamily="34" charset="0"/>
              </a:rPr>
              <a:t>…and where the logo can be placed on a relatively clean and dark background.</a:t>
            </a:r>
          </a:p>
        </p:txBody>
      </p:sp>
      <p:sp>
        <p:nvSpPr>
          <p:cNvPr id="4" name="Slide Number Placeholder 3"/>
          <p:cNvSpPr>
            <a:spLocks noGrp="1"/>
          </p:cNvSpPr>
          <p:nvPr>
            <p:ph type="sldNum" sz="quarter" idx="12"/>
          </p:nvPr>
        </p:nvSpPr>
        <p:spPr/>
        <p:txBody>
          <a:bodyPr/>
          <a:lstStyle/>
          <a:p>
            <a:fld id="{83B3A346-0A68-4AD9-A606-E359A16CFA0C}" type="slidenum">
              <a:rPr lang="nb-NO" smtClean="0"/>
              <a:t>5</a:t>
            </a:fld>
            <a:endParaRPr lang="nb-NO"/>
          </a:p>
        </p:txBody>
      </p:sp>
    </p:spTree>
    <p:extLst>
      <p:ext uri="{BB962C8B-B14F-4D97-AF65-F5344CB8AC3E}">
        <p14:creationId xmlns:p14="http://schemas.microsoft.com/office/powerpoint/2010/main" val="228965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824" t="43294" r="325" b="12653"/>
          <a:stretch/>
        </p:blipFill>
        <p:spPr>
          <a:xfrm>
            <a:off x="-9525" y="2705100"/>
            <a:ext cx="9915525" cy="41624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379" y="3427332"/>
            <a:ext cx="2680984" cy="2680984"/>
          </a:xfrm>
          <a:prstGeom prst="rect">
            <a:avLst/>
          </a:prstGeom>
        </p:spPr>
      </p:pic>
      <p:sp>
        <p:nvSpPr>
          <p:cNvPr id="9" name="TextBox 8"/>
          <p:cNvSpPr txBox="1"/>
          <p:nvPr/>
        </p:nvSpPr>
        <p:spPr>
          <a:xfrm>
            <a:off x="914400" y="1067685"/>
            <a:ext cx="5659046" cy="1600438"/>
          </a:xfrm>
          <a:prstGeom prst="rect">
            <a:avLst/>
          </a:prstGeom>
          <a:solidFill>
            <a:schemeClr val="bg1"/>
          </a:solidFill>
          <a:ln>
            <a:noFill/>
          </a:ln>
        </p:spPr>
        <p:txBody>
          <a:bodyPr wrap="square" lIns="365760" tIns="365760" rIns="365760" bIns="365760" rtlCol="0">
            <a:spAutoFit/>
          </a:bodyPr>
          <a:lstStyle/>
          <a:p>
            <a:r>
              <a:rPr lang="en-US" sz="1400" dirty="0">
                <a:solidFill>
                  <a:srgbClr val="71706B"/>
                </a:solidFill>
                <a:latin typeface="+mj-lt"/>
                <a:cs typeface="Arial" panose="020B0604020202020204" pitchFamily="34" charset="0"/>
              </a:rPr>
              <a:t>This framed version should be used on noisy backgrounds like busy photos. It should be used when the background is uncertain and supplied whenever the logo placement is outside of the control of BIEN designers.</a:t>
            </a:r>
          </a:p>
        </p:txBody>
      </p:sp>
      <p:sp>
        <p:nvSpPr>
          <p:cNvPr id="4" name="Slide Number Placeholder 3"/>
          <p:cNvSpPr>
            <a:spLocks noGrp="1"/>
          </p:cNvSpPr>
          <p:nvPr>
            <p:ph type="sldNum" sz="quarter" idx="12"/>
          </p:nvPr>
        </p:nvSpPr>
        <p:spPr/>
        <p:txBody>
          <a:bodyPr/>
          <a:lstStyle/>
          <a:p>
            <a:fld id="{83B3A346-0A68-4AD9-A606-E359A16CFA0C}" type="slidenum">
              <a:rPr lang="en-US" smtClean="0"/>
              <a:t>6</a:t>
            </a:fld>
            <a:endParaRPr lang="en-US" dirty="0"/>
          </a:p>
        </p:txBody>
      </p:sp>
    </p:spTree>
    <p:extLst>
      <p:ext uri="{BB962C8B-B14F-4D97-AF65-F5344CB8AC3E}">
        <p14:creationId xmlns:p14="http://schemas.microsoft.com/office/powerpoint/2010/main" val="74615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46348"/>
            <a:ext cx="2680984" cy="2680984"/>
          </a:xfrm>
          <a:prstGeom prst="rect">
            <a:avLst/>
          </a:prstGeom>
        </p:spPr>
      </p:pic>
      <p:sp>
        <p:nvSpPr>
          <p:cNvPr id="12" name="TextBox 11"/>
          <p:cNvSpPr txBox="1"/>
          <p:nvPr/>
        </p:nvSpPr>
        <p:spPr>
          <a:xfrm>
            <a:off x="3595384" y="701846"/>
            <a:ext cx="5359146" cy="2769989"/>
          </a:xfrm>
          <a:prstGeom prst="rect">
            <a:avLst/>
          </a:prstGeom>
          <a:noFill/>
        </p:spPr>
        <p:txBody>
          <a:bodyPr wrap="square" lIns="365760" tIns="365760" rIns="365760" bIns="365760" rtlCol="0">
            <a:spAutoFit/>
          </a:bodyPr>
          <a:lstStyle/>
          <a:p>
            <a:r>
              <a:rPr lang="nb-NO" sz="2000" b="1" dirty="0" err="1">
                <a:solidFill>
                  <a:srgbClr val="602D91"/>
                </a:solidFill>
                <a:latin typeface="+mj-lt"/>
                <a:cs typeface="Arial" panose="020B0604020202020204" pitchFamily="34" charset="0"/>
              </a:rPr>
              <a:t>Miniature</a:t>
            </a:r>
            <a:r>
              <a:rPr lang="nb-NO" sz="2000" b="1" dirty="0">
                <a:solidFill>
                  <a:srgbClr val="602D91"/>
                </a:solidFill>
                <a:latin typeface="+mj-lt"/>
                <a:cs typeface="Arial" panose="020B0604020202020204" pitchFamily="34" charset="0"/>
              </a:rPr>
              <a:t> </a:t>
            </a:r>
            <a:r>
              <a:rPr lang="nb-NO" sz="2000" b="1" dirty="0" err="1">
                <a:solidFill>
                  <a:srgbClr val="602D91"/>
                </a:solidFill>
                <a:latin typeface="+mj-lt"/>
                <a:cs typeface="Arial" panose="020B0604020202020204" pitchFamily="34" charset="0"/>
              </a:rPr>
              <a:t>set</a:t>
            </a:r>
            <a:endParaRPr lang="nb-NO" sz="2000" b="1"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This logo set is lacking the small text «Basic Income Earth Network» and should only be used wherever the logo will be viewed in such a small format that the small text would be confusing and/or unreadable.</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As with the main logo, this variant has a full set that comes with the same guidelines for use.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27332"/>
            <a:ext cx="4683095" cy="2731413"/>
          </a:xfrm>
          <a:prstGeom prst="rect">
            <a:avLst/>
          </a:prstGeom>
        </p:spPr>
      </p:pic>
      <p:sp>
        <p:nvSpPr>
          <p:cNvPr id="14" name="TextBox 13"/>
          <p:cNvSpPr txBox="1"/>
          <p:nvPr/>
        </p:nvSpPr>
        <p:spPr>
          <a:xfrm>
            <a:off x="5221480" y="3300321"/>
            <a:ext cx="3733050" cy="2985433"/>
          </a:xfrm>
          <a:prstGeom prst="rect">
            <a:avLst/>
          </a:prstGeom>
          <a:noFill/>
        </p:spPr>
        <p:txBody>
          <a:bodyPr wrap="square" lIns="365760" tIns="365760" rIns="365760" bIns="365760" rtlCol="0">
            <a:spAutoFit/>
          </a:bodyPr>
          <a:lstStyle/>
          <a:p>
            <a:r>
              <a:rPr lang="nb-NO" sz="2000" b="1" dirty="0" err="1">
                <a:solidFill>
                  <a:srgbClr val="602D91"/>
                </a:solidFill>
                <a:latin typeface="+mj-lt"/>
                <a:cs typeface="Arial" panose="020B0604020202020204" pitchFamily="34" charset="0"/>
              </a:rPr>
              <a:t>Horizontal</a:t>
            </a:r>
            <a:r>
              <a:rPr lang="nb-NO" sz="2000" b="1" dirty="0">
                <a:solidFill>
                  <a:srgbClr val="602D91"/>
                </a:solidFill>
                <a:latin typeface="+mj-lt"/>
                <a:cs typeface="Arial" panose="020B0604020202020204" pitchFamily="34" charset="0"/>
              </a:rPr>
              <a:t> </a:t>
            </a:r>
            <a:r>
              <a:rPr lang="nb-NO" sz="2000" b="1" dirty="0" err="1">
                <a:solidFill>
                  <a:srgbClr val="602D91"/>
                </a:solidFill>
                <a:latin typeface="+mj-lt"/>
                <a:cs typeface="Arial" panose="020B0604020202020204" pitchFamily="34" charset="0"/>
              </a:rPr>
              <a:t>set</a:t>
            </a:r>
            <a:endParaRPr lang="en-US" sz="2000" b="1"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Some spaces may be wide but lacking vertical space. If the main version looks insufficient, this logo set can be used.</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As with the main logo, this variant has a full set that comes with the same guidelines for use.</a:t>
            </a:r>
          </a:p>
          <a:p>
            <a:endParaRPr lang="en-US" sz="1400" dirty="0">
              <a:solidFill>
                <a:srgbClr val="602D91"/>
              </a:solidFill>
              <a:latin typeface="+mj-lt"/>
              <a:cs typeface="Arial" panose="020B0604020202020204" pitchFamily="34" charset="0"/>
            </a:endParaRPr>
          </a:p>
        </p:txBody>
      </p:sp>
      <p:sp>
        <p:nvSpPr>
          <p:cNvPr id="3" name="Slide Number Placeholder 2"/>
          <p:cNvSpPr>
            <a:spLocks noGrp="1"/>
          </p:cNvSpPr>
          <p:nvPr>
            <p:ph type="sldNum" sz="quarter" idx="12"/>
          </p:nvPr>
        </p:nvSpPr>
        <p:spPr/>
        <p:txBody>
          <a:bodyPr/>
          <a:lstStyle/>
          <a:p>
            <a:fld id="{83B3A346-0A68-4AD9-A606-E359A16CFA0C}" type="slidenum">
              <a:rPr lang="en-US" smtClean="0"/>
              <a:t>7</a:t>
            </a:fld>
            <a:endParaRPr lang="en-US" dirty="0"/>
          </a:p>
        </p:txBody>
      </p:sp>
    </p:spTree>
    <p:extLst>
      <p:ext uri="{BB962C8B-B14F-4D97-AF65-F5344CB8AC3E}">
        <p14:creationId xmlns:p14="http://schemas.microsoft.com/office/powerpoint/2010/main" val="224938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3A346-0A68-4AD9-A606-E359A16CFA0C}" type="slidenum">
              <a:rPr lang="en-US" smtClean="0"/>
              <a:t>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249" y="3564758"/>
            <a:ext cx="4695279" cy="22564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798" y="3210582"/>
            <a:ext cx="2591799" cy="2610581"/>
          </a:xfrm>
          <a:prstGeom prst="rect">
            <a:avLst/>
          </a:prstGeom>
        </p:spPr>
      </p:pic>
      <p:sp>
        <p:nvSpPr>
          <p:cNvPr id="8" name="TextBox 7"/>
          <p:cNvSpPr txBox="1"/>
          <p:nvPr/>
        </p:nvSpPr>
        <p:spPr>
          <a:xfrm>
            <a:off x="934784" y="982041"/>
            <a:ext cx="8146871" cy="1908215"/>
          </a:xfrm>
          <a:prstGeom prst="rect">
            <a:avLst/>
          </a:prstGeom>
          <a:noFill/>
        </p:spPr>
        <p:txBody>
          <a:bodyPr wrap="square" lIns="365760" tIns="365760" rIns="365760" bIns="365760" rtlCol="0">
            <a:spAutoFit/>
          </a:bodyPr>
          <a:lstStyle/>
          <a:p>
            <a:r>
              <a:rPr lang="en-US" sz="2000" b="1" dirty="0">
                <a:solidFill>
                  <a:srgbClr val="602D91"/>
                </a:solidFill>
                <a:latin typeface="+mj-lt"/>
                <a:cs typeface="Arial" panose="020B0604020202020204" pitchFamily="34" charset="0"/>
              </a:rPr>
              <a:t>Localized and affiliate logo versions</a:t>
            </a:r>
          </a:p>
          <a:p>
            <a:br>
              <a:rPr lang="en-US" sz="1400" dirty="0">
                <a:solidFill>
                  <a:srgbClr val="602D91"/>
                </a:solidFill>
                <a:latin typeface="+mj-lt"/>
                <a:cs typeface="Arial" panose="020B0604020202020204" pitchFamily="34" charset="0"/>
              </a:rPr>
            </a:br>
            <a:r>
              <a:rPr lang="en-US" sz="1400" dirty="0">
                <a:solidFill>
                  <a:srgbClr val="71706B"/>
                </a:solidFill>
                <a:latin typeface="+mj-lt"/>
                <a:cs typeface="Arial" panose="020B0604020202020204" pitchFamily="34" charset="0"/>
              </a:rPr>
              <a:t>This is the logo for the affiliated BIEN organization in Norway. Custom versions can be made for any affiliated organizations who wish to use this design.</a:t>
            </a:r>
            <a:br>
              <a:rPr lang="en-US" sz="1400" dirty="0">
                <a:solidFill>
                  <a:srgbClr val="602D91"/>
                </a:solidFill>
                <a:latin typeface="+mj-lt"/>
                <a:cs typeface="Arial" panose="020B0604020202020204" pitchFamily="34" charset="0"/>
              </a:rPr>
            </a:br>
            <a:endParaRPr lang="en-US" sz="1400" dirty="0">
              <a:solidFill>
                <a:srgbClr val="602D91"/>
              </a:solidFill>
              <a:latin typeface="+mj-lt"/>
              <a:cs typeface="Arial" panose="020B0604020202020204" pitchFamily="34" charset="0"/>
            </a:endParaRPr>
          </a:p>
        </p:txBody>
      </p:sp>
    </p:spTree>
    <p:extLst>
      <p:ext uri="{BB962C8B-B14F-4D97-AF65-F5344CB8AC3E}">
        <p14:creationId xmlns:p14="http://schemas.microsoft.com/office/powerpoint/2010/main" val="106210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3A346-0A68-4AD9-A606-E359A16CFA0C}" type="slidenum">
              <a:rPr lang="en-US" smtClean="0"/>
              <a:t>9</a:t>
            </a:fld>
            <a:endParaRPr lang="en-US" dirty="0"/>
          </a:p>
        </p:txBody>
      </p:sp>
      <p:sp>
        <p:nvSpPr>
          <p:cNvPr id="8" name="TextBox 7"/>
          <p:cNvSpPr txBox="1"/>
          <p:nvPr/>
        </p:nvSpPr>
        <p:spPr>
          <a:xfrm>
            <a:off x="600019" y="2151727"/>
            <a:ext cx="3488806" cy="2985433"/>
          </a:xfrm>
          <a:prstGeom prst="rect">
            <a:avLst/>
          </a:prstGeom>
          <a:noFill/>
        </p:spPr>
        <p:txBody>
          <a:bodyPr wrap="square" lIns="365760" tIns="365760" rIns="365760" bIns="365760" rtlCol="0">
            <a:spAutoFit/>
          </a:bodyPr>
          <a:lstStyle/>
          <a:p>
            <a:r>
              <a:rPr lang="en-US" sz="2000" b="1" dirty="0">
                <a:solidFill>
                  <a:srgbClr val="602D91"/>
                </a:solidFill>
                <a:latin typeface="+mj-lt"/>
                <a:cs typeface="Arial" panose="020B0604020202020204" pitchFamily="34" charset="0"/>
              </a:rPr>
              <a:t>Profile example</a:t>
            </a:r>
            <a:br>
              <a:rPr lang="en-US" sz="2000" b="1" dirty="0">
                <a:solidFill>
                  <a:srgbClr val="602D91"/>
                </a:solidFill>
                <a:latin typeface="+mj-lt"/>
                <a:cs typeface="Arial" panose="020B0604020202020204" pitchFamily="34" charset="0"/>
              </a:rPr>
            </a:br>
            <a:br>
              <a:rPr lang="en-US" sz="1400" dirty="0">
                <a:solidFill>
                  <a:srgbClr val="602D91"/>
                </a:solidFill>
                <a:latin typeface="+mj-lt"/>
                <a:cs typeface="Arial" panose="020B0604020202020204" pitchFamily="34" charset="0"/>
              </a:rPr>
            </a:br>
            <a:r>
              <a:rPr lang="en-US" sz="1400" dirty="0">
                <a:solidFill>
                  <a:srgbClr val="71706B"/>
                </a:solidFill>
                <a:latin typeface="+mj-lt"/>
                <a:cs typeface="Arial" panose="020B0604020202020204" pitchFamily="34" charset="0"/>
              </a:rPr>
              <a:t>The new website for BIEN Norway, built by Glenn </a:t>
            </a:r>
            <a:r>
              <a:rPr lang="en-US" sz="1400" dirty="0" err="1">
                <a:solidFill>
                  <a:srgbClr val="71706B"/>
                </a:solidFill>
                <a:latin typeface="+mj-lt"/>
                <a:cs typeface="Arial" panose="020B0604020202020204" pitchFamily="34" charset="0"/>
              </a:rPr>
              <a:t>Slotte</a:t>
            </a:r>
            <a:r>
              <a:rPr lang="en-US" sz="1400" dirty="0">
                <a:solidFill>
                  <a:srgbClr val="71706B"/>
                </a:solidFill>
                <a:latin typeface="+mj-lt"/>
                <a:cs typeface="Arial" panose="020B0604020202020204" pitchFamily="34" charset="0"/>
              </a:rPr>
              <a:t> and designed by Glenn </a:t>
            </a:r>
            <a:r>
              <a:rPr lang="en-US" sz="1400" dirty="0" err="1">
                <a:solidFill>
                  <a:srgbClr val="71706B"/>
                </a:solidFill>
                <a:latin typeface="+mj-lt"/>
                <a:cs typeface="Arial" panose="020B0604020202020204" pitchFamily="34" charset="0"/>
              </a:rPr>
              <a:t>Slotte</a:t>
            </a:r>
            <a:r>
              <a:rPr lang="en-US" sz="1400" dirty="0">
                <a:solidFill>
                  <a:srgbClr val="71706B"/>
                </a:solidFill>
                <a:latin typeface="+mj-lt"/>
                <a:cs typeface="Arial" panose="020B0604020202020204" pitchFamily="34" charset="0"/>
              </a:rPr>
              <a:t> and Øyvind Steensen.</a:t>
            </a:r>
          </a:p>
          <a:p>
            <a:endParaRPr lang="en-US" sz="1400" dirty="0">
              <a:solidFill>
                <a:srgbClr val="71706B"/>
              </a:solidFill>
              <a:latin typeface="+mj-lt"/>
              <a:cs typeface="Arial" panose="020B0604020202020204" pitchFamily="34" charset="0"/>
            </a:endParaRPr>
          </a:p>
          <a:p>
            <a:r>
              <a:rPr lang="en-US" sz="1400" dirty="0">
                <a:solidFill>
                  <a:srgbClr val="71706B"/>
                </a:solidFill>
                <a:latin typeface="+mj-lt"/>
                <a:cs typeface="Arial" panose="020B0604020202020204" pitchFamily="34" charset="0"/>
              </a:rPr>
              <a:t>Check it out at </a:t>
            </a:r>
            <a:r>
              <a:rPr lang="en-US" sz="1400" dirty="0">
                <a:solidFill>
                  <a:srgbClr val="71706B"/>
                </a:solidFill>
                <a:latin typeface="+mj-lt"/>
                <a:cs typeface="Arial" panose="020B0604020202020204" pitchFamily="34" charset="0"/>
                <a:hlinkClick r:id="rId3" action="ppaction://hlinkfile"/>
              </a:rPr>
              <a:t>borgerlonn.no</a:t>
            </a:r>
            <a:endParaRPr lang="en-US" sz="1400" dirty="0">
              <a:solidFill>
                <a:srgbClr val="71706B"/>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a:p>
            <a:endParaRPr lang="en-US" sz="1400" dirty="0">
              <a:solidFill>
                <a:srgbClr val="602D91"/>
              </a:solidFill>
              <a:latin typeface="+mj-lt"/>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6435" y="0"/>
            <a:ext cx="5519565" cy="6858000"/>
          </a:xfrm>
          <a:prstGeom prst="rect">
            <a:avLst/>
          </a:prstGeom>
        </p:spPr>
      </p:pic>
    </p:spTree>
    <p:extLst>
      <p:ext uri="{BB962C8B-B14F-4D97-AF65-F5344CB8AC3E}">
        <p14:creationId xmlns:p14="http://schemas.microsoft.com/office/powerpoint/2010/main" val="1233701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1036</TotalTime>
  <Words>426</Words>
  <Application>Microsoft Office PowerPoint</Application>
  <PresentationFormat>A4 Paper (210x297 mm)</PresentationFormat>
  <Paragraphs>106</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Øyvind Steensen</dc:creator>
  <cp:lastModifiedBy>Øyvind Steensen</cp:lastModifiedBy>
  <cp:revision>50</cp:revision>
  <dcterms:created xsi:type="dcterms:W3CDTF">2015-12-29T23:03:47Z</dcterms:created>
  <dcterms:modified xsi:type="dcterms:W3CDTF">2016-09-30T14:59:18Z</dcterms:modified>
</cp:coreProperties>
</file>