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  <p:sldMasterId id="2147483813" r:id="rId2"/>
    <p:sldMasterId id="2147483828" r:id="rId3"/>
  </p:sldMasterIdLst>
  <p:notesMasterIdLst>
    <p:notesMasterId r:id="rId19"/>
  </p:notesMasterIdLst>
  <p:handoutMasterIdLst>
    <p:handoutMasterId r:id="rId20"/>
  </p:handoutMasterIdLst>
  <p:sldIdLst>
    <p:sldId id="861" r:id="rId4"/>
    <p:sldId id="890" r:id="rId5"/>
    <p:sldId id="893" r:id="rId6"/>
    <p:sldId id="869" r:id="rId7"/>
    <p:sldId id="865" r:id="rId8"/>
    <p:sldId id="896" r:id="rId9"/>
    <p:sldId id="894" r:id="rId10"/>
    <p:sldId id="884" r:id="rId11"/>
    <p:sldId id="883" r:id="rId12"/>
    <p:sldId id="885" r:id="rId13"/>
    <p:sldId id="886" r:id="rId14"/>
    <p:sldId id="891" r:id="rId15"/>
    <p:sldId id="892" r:id="rId16"/>
    <p:sldId id="897" r:id="rId17"/>
    <p:sldId id="889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3580"/>
    <a:srgbClr val="663300"/>
    <a:srgbClr val="CBC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80908" autoAdjust="0"/>
  </p:normalViewPr>
  <p:slideViewPr>
    <p:cSldViewPr showGuides="1">
      <p:cViewPr>
        <p:scale>
          <a:sx n="96" d="100"/>
          <a:sy n="96" d="100"/>
        </p:scale>
        <p:origin x="-1452" y="-552"/>
      </p:cViewPr>
      <p:guideLst>
        <p:guide orient="horz" pos="2160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177" cy="495850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734" y="1"/>
            <a:ext cx="2944177" cy="495850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/>
            </a:lvl1pPr>
          </a:lstStyle>
          <a:p>
            <a:fld id="{91893BDF-1C2F-4ACA-A221-F538B8609850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351"/>
            <a:ext cx="2944177" cy="497449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734" y="9432351"/>
            <a:ext cx="2944177" cy="497449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/>
            </a:lvl1pPr>
          </a:lstStyle>
          <a:p>
            <a:fld id="{3C5C12B7-DE7C-4376-AD9F-435469412C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70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4284" cy="496572"/>
          </a:xfrm>
          <a:prstGeom prst="rect">
            <a:avLst/>
          </a:prstGeom>
        </p:spPr>
        <p:txBody>
          <a:bodyPr vert="horz" lIns="97222" tIns="48609" rIns="97222" bIns="48609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3"/>
            <a:ext cx="2944284" cy="496572"/>
          </a:xfrm>
          <a:prstGeom prst="rect">
            <a:avLst/>
          </a:prstGeom>
        </p:spPr>
        <p:txBody>
          <a:bodyPr vert="horz" lIns="97222" tIns="48609" rIns="97222" bIns="48609" rtlCol="0"/>
          <a:lstStyle>
            <a:lvl1pPr algn="r">
              <a:defRPr sz="1300"/>
            </a:lvl1pPr>
          </a:lstStyle>
          <a:p>
            <a:fld id="{9FBAC0B1-A09A-4B3F-8387-9EA7517933BF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22" tIns="48609" rIns="97222" bIns="4860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2" y="4717420"/>
            <a:ext cx="5435600" cy="4469130"/>
          </a:xfrm>
          <a:prstGeom prst="rect">
            <a:avLst/>
          </a:prstGeom>
        </p:spPr>
        <p:txBody>
          <a:bodyPr vert="horz" lIns="97222" tIns="48609" rIns="97222" bIns="48609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4" y="9433111"/>
            <a:ext cx="2944284" cy="496572"/>
          </a:xfrm>
          <a:prstGeom prst="rect">
            <a:avLst/>
          </a:prstGeom>
        </p:spPr>
        <p:txBody>
          <a:bodyPr vert="horz" lIns="97222" tIns="48609" rIns="97222" bIns="48609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11"/>
            <a:ext cx="2944284" cy="496572"/>
          </a:xfrm>
          <a:prstGeom prst="rect">
            <a:avLst/>
          </a:prstGeom>
        </p:spPr>
        <p:txBody>
          <a:bodyPr vert="horz" lIns="97222" tIns="48609" rIns="97222" bIns="48609" rtlCol="0" anchor="b"/>
          <a:lstStyle>
            <a:lvl1pPr algn="r">
              <a:defRPr sz="1300"/>
            </a:lvl1pPr>
          </a:lstStyle>
          <a:p>
            <a:fld id="{6073B969-3B88-4FA8-AB7D-DD48C74CA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8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7343776" cy="1224136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4365104"/>
            <a:ext cx="7343775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7990DF-EC89-4918-8D64-1BEF9E791083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2" name="Picture 3" descr="C:\Users\Askonranta\Desktop\KELA_strategia\LOGOT\kohti_uutta_kelaa2011\jpgFI\kela_logo_1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00042"/>
            <a:ext cx="2926316" cy="617268"/>
          </a:xfrm>
          <a:prstGeom prst="rect">
            <a:avLst/>
          </a:prstGeom>
          <a:noFill/>
        </p:spPr>
      </p:pic>
      <p:pic>
        <p:nvPicPr>
          <p:cNvPr id="14" name="Kuva 13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1EB6A-6FA1-4D4B-9CE2-30F04AF2EED6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5184775" cy="18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0113" y="4941168"/>
            <a:ext cx="5184775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" y="1342800"/>
            <a:ext cx="9141477" cy="5522976"/>
          </a:xfrm>
          <a:prstGeom prst="rect">
            <a:avLst/>
          </a:prstGeom>
        </p:spPr>
      </p:pic>
      <p:pic>
        <p:nvPicPr>
          <p:cNvPr id="13" name="Kuva 12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2" y="2060575"/>
            <a:ext cx="3595687" cy="3960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3595688" cy="3960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0C6-90B5-4D8D-8EE9-C489BF19B5B6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060575"/>
            <a:ext cx="3597275" cy="36031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2" y="2420888"/>
            <a:ext cx="3597275" cy="360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60575"/>
            <a:ext cx="3598863" cy="36031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3598863" cy="360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E50A-B34D-4982-A496-EE5988313922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9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060575"/>
            <a:ext cx="7343776" cy="36031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2" y="2420888"/>
            <a:ext cx="7343776" cy="360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6920-4C61-48B5-BD3B-D4DE7851C99D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2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2" y="2060575"/>
            <a:ext cx="3595687" cy="3960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D3D-9A17-486B-81BB-A8DBC1C05283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44008" y="2060575"/>
            <a:ext cx="3599880" cy="39608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85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2060575"/>
            <a:ext cx="3595687" cy="3960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A2A9-730C-4D62-A3B8-BF027553219F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86829" y="2060575"/>
            <a:ext cx="3599880" cy="39608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840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6110-5D78-4A18-9E61-A28027009E84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86828" y="2060575"/>
            <a:ext cx="7357059" cy="39608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8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8643-7B93-40E0-AA45-FFC8E1014832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8643-7B93-40E0-AA45-FFC8E1014832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0113" y="1341438"/>
            <a:ext cx="7343776" cy="46799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84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001-D4C6-4D2E-A5F4-1ABBDE485DF8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Kuva 6" descr="KelaFpa_väri_is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7343776" cy="1224136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4365104"/>
            <a:ext cx="7343775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7990DF-EC89-4918-8D64-1BEF9E791083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3" name="Kuva 12" descr="KelaFpa_väri_is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8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skonranta\Desktop\KELA_strategia\LOGOT\kohti_uutta_kelaa2011\jpgFI\kela_logo_3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62" y="1785926"/>
            <a:ext cx="6781800" cy="3176587"/>
          </a:xfrm>
          <a:prstGeom prst="rect">
            <a:avLst/>
          </a:prstGeom>
          <a:noFill/>
        </p:spPr>
      </p:pic>
      <p:pic>
        <p:nvPicPr>
          <p:cNvPr id="7" name="Kuva 6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001-D4C6-4D2E-A5F4-1ABBDE485DF8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2050" name="Picture 2" descr="C:\Users\Askonranta\Desktop\KELA_strategia\LOGOT\kohti_uutta_kelaa2011\jpgFI\kela_logo_1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21" y="1714488"/>
            <a:ext cx="7721607" cy="1628776"/>
          </a:xfrm>
          <a:prstGeom prst="rect">
            <a:avLst/>
          </a:prstGeom>
          <a:noFill/>
        </p:spPr>
      </p:pic>
      <p:pic>
        <p:nvPicPr>
          <p:cNvPr id="8" name="Kuva 7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/>
          </p:cNvSpPr>
          <p:nvPr/>
        </p:nvSpPr>
        <p:spPr bwMode="white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7344000" cy="1224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366800"/>
            <a:ext cx="734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2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3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/>
        </p:nvSpPr>
        <p:spPr bwMode="ltGray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5184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518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9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/>
        </p:nvSpPr>
        <p:spPr bwMode="white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5184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518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[pvm]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Yksikkö/Projekti/Esittäjä | Esityksen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8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261" y="1350481"/>
            <a:ext cx="9141477" cy="55229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5184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518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[pvm]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Yksikkö/Projekti/Esittäjä | Esityksen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84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261" y="1352425"/>
            <a:ext cx="9141477" cy="55229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5184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518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[pvm]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Yksikkö/Projekti/Esittäjä | Esityksen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52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261" y="1352425"/>
            <a:ext cx="9141477" cy="55229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5184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518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[pvm]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Yksikkö/Projekti/Esittäjä | Esityksen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07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eksti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/>
          </p:cNvSpPr>
          <p:nvPr/>
        </p:nvSpPr>
        <p:spPr bwMode="ltGray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3960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3960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  <p:sp>
        <p:nvSpPr>
          <p:cNvPr id="6" name="Freeform 6"/>
          <p:cNvSpPr>
            <a:spLocks/>
          </p:cNvSpPr>
          <p:nvPr/>
        </p:nvSpPr>
        <p:spPr bwMode="ltGray">
          <a:xfrm>
            <a:off x="5166512" y="1341438"/>
            <a:ext cx="3995936" cy="5516562"/>
          </a:xfrm>
          <a:custGeom>
            <a:avLst/>
            <a:gdLst>
              <a:gd name="T0" fmla="*/ 628 w 2510"/>
              <a:gd name="T1" fmla="*/ 0 h 3477"/>
              <a:gd name="T2" fmla="*/ 1883 w 2510"/>
              <a:gd name="T3" fmla="*/ 0 h 3477"/>
              <a:gd name="T4" fmla="*/ 2510 w 2510"/>
              <a:gd name="T5" fmla="*/ 434 h 3477"/>
              <a:gd name="T6" fmla="*/ 2510 w 2510"/>
              <a:gd name="T7" fmla="*/ 1303 h 3477"/>
              <a:gd name="T8" fmla="*/ 2510 w 2510"/>
              <a:gd name="T9" fmla="*/ 2172 h 3477"/>
              <a:gd name="T10" fmla="*/ 2510 w 2510"/>
              <a:gd name="T11" fmla="*/ 3042 h 3477"/>
              <a:gd name="T12" fmla="*/ 1883 w 2510"/>
              <a:gd name="T13" fmla="*/ 3477 h 3477"/>
              <a:gd name="T14" fmla="*/ 628 w 2510"/>
              <a:gd name="T15" fmla="*/ 3477 h 3477"/>
              <a:gd name="T16" fmla="*/ 0 w 2510"/>
              <a:gd name="T17" fmla="*/ 3023 h 3477"/>
              <a:gd name="T18" fmla="*/ 0 w 2510"/>
              <a:gd name="T19" fmla="*/ 2115 h 3477"/>
              <a:gd name="T20" fmla="*/ 0 w 2510"/>
              <a:gd name="T21" fmla="*/ 1649 h 3477"/>
              <a:gd name="T22" fmla="*/ 3 w 2510"/>
              <a:gd name="T23" fmla="*/ 1623 h 3477"/>
              <a:gd name="T24" fmla="*/ 7 w 2510"/>
              <a:gd name="T25" fmla="*/ 1597 h 3477"/>
              <a:gd name="T26" fmla="*/ 13 w 2510"/>
              <a:gd name="T27" fmla="*/ 1573 h 3477"/>
              <a:gd name="T28" fmla="*/ 20 w 2510"/>
              <a:gd name="T29" fmla="*/ 1549 h 3477"/>
              <a:gd name="T30" fmla="*/ 29 w 2510"/>
              <a:gd name="T31" fmla="*/ 1525 h 3477"/>
              <a:gd name="T32" fmla="*/ 40 w 2510"/>
              <a:gd name="T33" fmla="*/ 1503 h 3477"/>
              <a:gd name="T34" fmla="*/ 52 w 2510"/>
              <a:gd name="T35" fmla="*/ 1482 h 3477"/>
              <a:gd name="T36" fmla="*/ 66 w 2510"/>
              <a:gd name="T37" fmla="*/ 1461 h 3477"/>
              <a:gd name="T38" fmla="*/ 81 w 2510"/>
              <a:gd name="T39" fmla="*/ 1442 h 3477"/>
              <a:gd name="T40" fmla="*/ 97 w 2510"/>
              <a:gd name="T41" fmla="*/ 1424 h 3477"/>
              <a:gd name="T42" fmla="*/ 115 w 2510"/>
              <a:gd name="T43" fmla="*/ 1407 h 3477"/>
              <a:gd name="T44" fmla="*/ 133 w 2510"/>
              <a:gd name="T45" fmla="*/ 1392 h 3477"/>
              <a:gd name="T46" fmla="*/ 153 w 2510"/>
              <a:gd name="T47" fmla="*/ 1377 h 3477"/>
              <a:gd name="T48" fmla="*/ 174 w 2510"/>
              <a:gd name="T49" fmla="*/ 1365 h 3477"/>
              <a:gd name="T50" fmla="*/ 196 w 2510"/>
              <a:gd name="T51" fmla="*/ 1353 h 3477"/>
              <a:gd name="T52" fmla="*/ 196 w 2510"/>
              <a:gd name="T53" fmla="*/ 1343 h 3477"/>
              <a:gd name="T54" fmla="*/ 174 w 2510"/>
              <a:gd name="T55" fmla="*/ 1332 h 3477"/>
              <a:gd name="T56" fmla="*/ 153 w 2510"/>
              <a:gd name="T57" fmla="*/ 1319 h 3477"/>
              <a:gd name="T58" fmla="*/ 133 w 2510"/>
              <a:gd name="T59" fmla="*/ 1305 h 3477"/>
              <a:gd name="T60" fmla="*/ 115 w 2510"/>
              <a:gd name="T61" fmla="*/ 1290 h 3477"/>
              <a:gd name="T62" fmla="*/ 89 w 2510"/>
              <a:gd name="T63" fmla="*/ 1264 h 3477"/>
              <a:gd name="T64" fmla="*/ 73 w 2510"/>
              <a:gd name="T65" fmla="*/ 1245 h 3477"/>
              <a:gd name="T66" fmla="*/ 59 w 2510"/>
              <a:gd name="T67" fmla="*/ 1225 h 3477"/>
              <a:gd name="T68" fmla="*/ 46 w 2510"/>
              <a:gd name="T69" fmla="*/ 1204 h 3477"/>
              <a:gd name="T70" fmla="*/ 34 w 2510"/>
              <a:gd name="T71" fmla="*/ 1182 h 3477"/>
              <a:gd name="T72" fmla="*/ 24 w 2510"/>
              <a:gd name="T73" fmla="*/ 1160 h 3477"/>
              <a:gd name="T74" fmla="*/ 16 w 2510"/>
              <a:gd name="T75" fmla="*/ 1136 h 3477"/>
              <a:gd name="T76" fmla="*/ 9 w 2510"/>
              <a:gd name="T77" fmla="*/ 1112 h 3477"/>
              <a:gd name="T78" fmla="*/ 4 w 2510"/>
              <a:gd name="T79" fmla="*/ 1087 h 3477"/>
              <a:gd name="T80" fmla="*/ 1 w 2510"/>
              <a:gd name="T81" fmla="*/ 1061 h 3477"/>
              <a:gd name="T82" fmla="*/ 0 w 2510"/>
              <a:gd name="T83" fmla="*/ 1035 h 3477"/>
              <a:gd name="T84" fmla="*/ 0 w 2510"/>
              <a:gd name="T85" fmla="*/ 0 h 3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0" h="3477">
                <a:moveTo>
                  <a:pt x="0" y="0"/>
                </a:moveTo>
                <a:lnTo>
                  <a:pt x="628" y="0"/>
                </a:lnTo>
                <a:lnTo>
                  <a:pt x="1255" y="0"/>
                </a:lnTo>
                <a:lnTo>
                  <a:pt x="1883" y="0"/>
                </a:lnTo>
                <a:lnTo>
                  <a:pt x="2510" y="0"/>
                </a:lnTo>
                <a:lnTo>
                  <a:pt x="2510" y="434"/>
                </a:lnTo>
                <a:lnTo>
                  <a:pt x="2510" y="868"/>
                </a:lnTo>
                <a:lnTo>
                  <a:pt x="2510" y="1303"/>
                </a:lnTo>
                <a:lnTo>
                  <a:pt x="2510" y="1738"/>
                </a:lnTo>
                <a:lnTo>
                  <a:pt x="2510" y="2172"/>
                </a:lnTo>
                <a:lnTo>
                  <a:pt x="2510" y="2607"/>
                </a:lnTo>
                <a:lnTo>
                  <a:pt x="2510" y="3042"/>
                </a:lnTo>
                <a:lnTo>
                  <a:pt x="2510" y="3477"/>
                </a:lnTo>
                <a:lnTo>
                  <a:pt x="1883" y="3477"/>
                </a:lnTo>
                <a:lnTo>
                  <a:pt x="1255" y="3477"/>
                </a:lnTo>
                <a:lnTo>
                  <a:pt x="628" y="3477"/>
                </a:lnTo>
                <a:lnTo>
                  <a:pt x="0" y="3477"/>
                </a:lnTo>
                <a:lnTo>
                  <a:pt x="0" y="3023"/>
                </a:lnTo>
                <a:lnTo>
                  <a:pt x="0" y="2569"/>
                </a:lnTo>
                <a:lnTo>
                  <a:pt x="0" y="2115"/>
                </a:lnTo>
                <a:lnTo>
                  <a:pt x="0" y="1662"/>
                </a:lnTo>
                <a:lnTo>
                  <a:pt x="0" y="1649"/>
                </a:lnTo>
                <a:lnTo>
                  <a:pt x="1" y="1636"/>
                </a:lnTo>
                <a:lnTo>
                  <a:pt x="3" y="1623"/>
                </a:lnTo>
                <a:lnTo>
                  <a:pt x="4" y="1610"/>
                </a:lnTo>
                <a:lnTo>
                  <a:pt x="7" y="1597"/>
                </a:lnTo>
                <a:lnTo>
                  <a:pt x="9" y="1585"/>
                </a:lnTo>
                <a:lnTo>
                  <a:pt x="13" y="1573"/>
                </a:lnTo>
                <a:lnTo>
                  <a:pt x="16" y="1561"/>
                </a:lnTo>
                <a:lnTo>
                  <a:pt x="20" y="1549"/>
                </a:lnTo>
                <a:lnTo>
                  <a:pt x="24" y="1537"/>
                </a:lnTo>
                <a:lnTo>
                  <a:pt x="29" y="1525"/>
                </a:lnTo>
                <a:lnTo>
                  <a:pt x="34" y="1514"/>
                </a:lnTo>
                <a:lnTo>
                  <a:pt x="40" y="1503"/>
                </a:lnTo>
                <a:lnTo>
                  <a:pt x="46" y="1492"/>
                </a:lnTo>
                <a:lnTo>
                  <a:pt x="52" y="1482"/>
                </a:lnTo>
                <a:lnTo>
                  <a:pt x="59" y="1471"/>
                </a:lnTo>
                <a:lnTo>
                  <a:pt x="66" y="1461"/>
                </a:lnTo>
                <a:lnTo>
                  <a:pt x="73" y="1452"/>
                </a:lnTo>
                <a:lnTo>
                  <a:pt x="81" y="1442"/>
                </a:lnTo>
                <a:lnTo>
                  <a:pt x="89" y="1433"/>
                </a:lnTo>
                <a:lnTo>
                  <a:pt x="97" y="1424"/>
                </a:lnTo>
                <a:lnTo>
                  <a:pt x="106" y="1415"/>
                </a:lnTo>
                <a:lnTo>
                  <a:pt x="115" y="1407"/>
                </a:lnTo>
                <a:lnTo>
                  <a:pt x="124" y="1399"/>
                </a:lnTo>
                <a:lnTo>
                  <a:pt x="133" y="1392"/>
                </a:lnTo>
                <a:lnTo>
                  <a:pt x="143" y="1384"/>
                </a:lnTo>
                <a:lnTo>
                  <a:pt x="153" y="1377"/>
                </a:lnTo>
                <a:lnTo>
                  <a:pt x="163" y="1371"/>
                </a:lnTo>
                <a:lnTo>
                  <a:pt x="174" y="1365"/>
                </a:lnTo>
                <a:lnTo>
                  <a:pt x="185" y="1359"/>
                </a:lnTo>
                <a:lnTo>
                  <a:pt x="196" y="1353"/>
                </a:lnTo>
                <a:lnTo>
                  <a:pt x="207" y="1348"/>
                </a:lnTo>
                <a:lnTo>
                  <a:pt x="196" y="1343"/>
                </a:lnTo>
                <a:lnTo>
                  <a:pt x="185" y="1338"/>
                </a:lnTo>
                <a:lnTo>
                  <a:pt x="174" y="1332"/>
                </a:lnTo>
                <a:lnTo>
                  <a:pt x="163" y="1326"/>
                </a:lnTo>
                <a:lnTo>
                  <a:pt x="153" y="1319"/>
                </a:lnTo>
                <a:lnTo>
                  <a:pt x="143" y="1312"/>
                </a:lnTo>
                <a:lnTo>
                  <a:pt x="133" y="1305"/>
                </a:lnTo>
                <a:lnTo>
                  <a:pt x="124" y="1297"/>
                </a:lnTo>
                <a:lnTo>
                  <a:pt x="115" y="1290"/>
                </a:lnTo>
                <a:lnTo>
                  <a:pt x="106" y="1281"/>
                </a:lnTo>
                <a:lnTo>
                  <a:pt x="89" y="1264"/>
                </a:lnTo>
                <a:lnTo>
                  <a:pt x="81" y="1255"/>
                </a:lnTo>
                <a:lnTo>
                  <a:pt x="73" y="1245"/>
                </a:lnTo>
                <a:lnTo>
                  <a:pt x="66" y="1235"/>
                </a:lnTo>
                <a:lnTo>
                  <a:pt x="59" y="1225"/>
                </a:lnTo>
                <a:lnTo>
                  <a:pt x="52" y="1215"/>
                </a:lnTo>
                <a:lnTo>
                  <a:pt x="46" y="1204"/>
                </a:lnTo>
                <a:lnTo>
                  <a:pt x="40" y="1194"/>
                </a:lnTo>
                <a:lnTo>
                  <a:pt x="34" y="1182"/>
                </a:lnTo>
                <a:lnTo>
                  <a:pt x="29" y="1171"/>
                </a:lnTo>
                <a:lnTo>
                  <a:pt x="24" y="1160"/>
                </a:lnTo>
                <a:lnTo>
                  <a:pt x="20" y="1148"/>
                </a:lnTo>
                <a:lnTo>
                  <a:pt x="16" y="1136"/>
                </a:lnTo>
                <a:lnTo>
                  <a:pt x="13" y="1124"/>
                </a:lnTo>
                <a:lnTo>
                  <a:pt x="9" y="1112"/>
                </a:lnTo>
                <a:lnTo>
                  <a:pt x="7" y="1099"/>
                </a:lnTo>
                <a:lnTo>
                  <a:pt x="4" y="1087"/>
                </a:lnTo>
                <a:lnTo>
                  <a:pt x="3" y="1074"/>
                </a:lnTo>
                <a:lnTo>
                  <a:pt x="1" y="1061"/>
                </a:lnTo>
                <a:lnTo>
                  <a:pt x="0" y="1048"/>
                </a:lnTo>
                <a:lnTo>
                  <a:pt x="0" y="1035"/>
                </a:lnTo>
                <a:lnTo>
                  <a:pt x="0" y="51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[pvm]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Yksikkö/Projekti/Esittäjä | Esityksen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D50-A4CE-4286-8DFD-8DA9041701A9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00000" y="2059200"/>
            <a:ext cx="360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0" y="2059200"/>
            <a:ext cx="360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38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o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2059200"/>
            <a:ext cx="7344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00000" y="2564904"/>
            <a:ext cx="7344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61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2059200"/>
            <a:ext cx="3600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00000" y="2564904"/>
            <a:ext cx="3600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0" y="2059200"/>
            <a:ext cx="3600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0" y="2564904"/>
            <a:ext cx="3600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84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so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1342800"/>
            <a:ext cx="7344000" cy="468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Kuva 6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0" y="205841"/>
            <a:ext cx="351794" cy="1040319"/>
          </a:xfrm>
          <a:custGeom>
            <a:avLst/>
            <a:gdLst>
              <a:gd name="T0" fmla="*/ 973 w 1028"/>
              <a:gd name="T1" fmla="*/ 1496 h 3041"/>
              <a:gd name="T2" fmla="*/ 893 w 1028"/>
              <a:gd name="T3" fmla="*/ 1457 h 3041"/>
              <a:gd name="T4" fmla="*/ 816 w 1028"/>
              <a:gd name="T5" fmla="*/ 1412 h 3041"/>
              <a:gd name="T6" fmla="*/ 741 w 1028"/>
              <a:gd name="T7" fmla="*/ 1363 h 3041"/>
              <a:gd name="T8" fmla="*/ 646 w 1028"/>
              <a:gd name="T9" fmla="*/ 1292 h 3041"/>
              <a:gd name="T10" fmla="*/ 577 w 1028"/>
              <a:gd name="T11" fmla="*/ 1236 h 3041"/>
              <a:gd name="T12" fmla="*/ 512 w 1028"/>
              <a:gd name="T13" fmla="*/ 1175 h 3041"/>
              <a:gd name="T14" fmla="*/ 450 w 1028"/>
              <a:gd name="T15" fmla="*/ 1111 h 3041"/>
              <a:gd name="T16" fmla="*/ 391 w 1028"/>
              <a:gd name="T17" fmla="*/ 1043 h 3041"/>
              <a:gd name="T18" fmla="*/ 336 w 1028"/>
              <a:gd name="T19" fmla="*/ 972 h 3041"/>
              <a:gd name="T20" fmla="*/ 285 w 1028"/>
              <a:gd name="T21" fmla="*/ 899 h 3041"/>
              <a:gd name="T22" fmla="*/ 238 w 1028"/>
              <a:gd name="T23" fmla="*/ 823 h 3041"/>
              <a:gd name="T24" fmla="*/ 194 w 1028"/>
              <a:gd name="T25" fmla="*/ 744 h 3041"/>
              <a:gd name="T26" fmla="*/ 154 w 1028"/>
              <a:gd name="T27" fmla="*/ 663 h 3041"/>
              <a:gd name="T28" fmla="*/ 118 w 1028"/>
              <a:gd name="T29" fmla="*/ 578 h 3041"/>
              <a:gd name="T30" fmla="*/ 88 w 1028"/>
              <a:gd name="T31" fmla="*/ 493 h 3041"/>
              <a:gd name="T32" fmla="*/ 61 w 1028"/>
              <a:gd name="T33" fmla="*/ 404 h 3041"/>
              <a:gd name="T34" fmla="*/ 38 w 1028"/>
              <a:gd name="T35" fmla="*/ 314 h 3041"/>
              <a:gd name="T36" fmla="*/ 21 w 1028"/>
              <a:gd name="T37" fmla="*/ 221 h 3041"/>
              <a:gd name="T38" fmla="*/ 9 w 1028"/>
              <a:gd name="T39" fmla="*/ 128 h 3041"/>
              <a:gd name="T40" fmla="*/ 1 w 1028"/>
              <a:gd name="T41" fmla="*/ 33 h 3041"/>
              <a:gd name="T42" fmla="*/ 0 w 1028"/>
              <a:gd name="T43" fmla="*/ 1521 h 3041"/>
              <a:gd name="T44" fmla="*/ 1 w 1028"/>
              <a:gd name="T45" fmla="*/ 3009 h 3041"/>
              <a:gd name="T46" fmla="*/ 9 w 1028"/>
              <a:gd name="T47" fmla="*/ 2914 h 3041"/>
              <a:gd name="T48" fmla="*/ 21 w 1028"/>
              <a:gd name="T49" fmla="*/ 2820 h 3041"/>
              <a:gd name="T50" fmla="*/ 38 w 1028"/>
              <a:gd name="T51" fmla="*/ 2728 h 3041"/>
              <a:gd name="T52" fmla="*/ 61 w 1028"/>
              <a:gd name="T53" fmla="*/ 2638 h 3041"/>
              <a:gd name="T54" fmla="*/ 88 w 1028"/>
              <a:gd name="T55" fmla="*/ 2550 h 3041"/>
              <a:gd name="T56" fmla="*/ 118 w 1028"/>
              <a:gd name="T57" fmla="*/ 2463 h 3041"/>
              <a:gd name="T58" fmla="*/ 154 w 1028"/>
              <a:gd name="T59" fmla="*/ 2380 h 3041"/>
              <a:gd name="T60" fmla="*/ 194 w 1028"/>
              <a:gd name="T61" fmla="*/ 2298 h 3041"/>
              <a:gd name="T62" fmla="*/ 238 w 1028"/>
              <a:gd name="T63" fmla="*/ 2219 h 3041"/>
              <a:gd name="T64" fmla="*/ 285 w 1028"/>
              <a:gd name="T65" fmla="*/ 2142 h 3041"/>
              <a:gd name="T66" fmla="*/ 336 w 1028"/>
              <a:gd name="T67" fmla="*/ 2069 h 3041"/>
              <a:gd name="T68" fmla="*/ 391 w 1028"/>
              <a:gd name="T69" fmla="*/ 1998 h 3041"/>
              <a:gd name="T70" fmla="*/ 450 w 1028"/>
              <a:gd name="T71" fmla="*/ 1932 h 3041"/>
              <a:gd name="T72" fmla="*/ 512 w 1028"/>
              <a:gd name="T73" fmla="*/ 1868 h 3041"/>
              <a:gd name="T74" fmla="*/ 600 w 1028"/>
              <a:gd name="T75" fmla="*/ 1787 h 3041"/>
              <a:gd name="T76" fmla="*/ 668 w 1028"/>
              <a:gd name="T77" fmla="*/ 1731 h 3041"/>
              <a:gd name="T78" fmla="*/ 741 w 1028"/>
              <a:gd name="T79" fmla="*/ 1678 h 3041"/>
              <a:gd name="T80" fmla="*/ 816 w 1028"/>
              <a:gd name="T81" fmla="*/ 1630 h 3041"/>
              <a:gd name="T82" fmla="*/ 893 w 1028"/>
              <a:gd name="T83" fmla="*/ 1586 h 3041"/>
              <a:gd name="T84" fmla="*/ 973 w 1028"/>
              <a:gd name="T85" fmla="*/ 1546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8" h="3041">
                <a:moveTo>
                  <a:pt x="1028" y="1521"/>
                </a:moveTo>
                <a:lnTo>
                  <a:pt x="1001" y="1508"/>
                </a:lnTo>
                <a:lnTo>
                  <a:pt x="973" y="1496"/>
                </a:lnTo>
                <a:lnTo>
                  <a:pt x="947" y="1484"/>
                </a:lnTo>
                <a:lnTo>
                  <a:pt x="920" y="1470"/>
                </a:lnTo>
                <a:lnTo>
                  <a:pt x="893" y="1457"/>
                </a:lnTo>
                <a:lnTo>
                  <a:pt x="867" y="1442"/>
                </a:lnTo>
                <a:lnTo>
                  <a:pt x="841" y="1427"/>
                </a:lnTo>
                <a:lnTo>
                  <a:pt x="816" y="1412"/>
                </a:lnTo>
                <a:lnTo>
                  <a:pt x="790" y="1396"/>
                </a:lnTo>
                <a:lnTo>
                  <a:pt x="765" y="1380"/>
                </a:lnTo>
                <a:lnTo>
                  <a:pt x="741" y="1363"/>
                </a:lnTo>
                <a:lnTo>
                  <a:pt x="717" y="1346"/>
                </a:lnTo>
                <a:lnTo>
                  <a:pt x="668" y="1311"/>
                </a:lnTo>
                <a:lnTo>
                  <a:pt x="646" y="1292"/>
                </a:lnTo>
                <a:lnTo>
                  <a:pt x="622" y="1274"/>
                </a:lnTo>
                <a:lnTo>
                  <a:pt x="600" y="1255"/>
                </a:lnTo>
                <a:lnTo>
                  <a:pt x="577" y="1236"/>
                </a:lnTo>
                <a:lnTo>
                  <a:pt x="555" y="1216"/>
                </a:lnTo>
                <a:lnTo>
                  <a:pt x="533" y="1195"/>
                </a:lnTo>
                <a:lnTo>
                  <a:pt x="512" y="1175"/>
                </a:lnTo>
                <a:lnTo>
                  <a:pt x="491" y="1154"/>
                </a:lnTo>
                <a:lnTo>
                  <a:pt x="470" y="1132"/>
                </a:lnTo>
                <a:lnTo>
                  <a:pt x="450" y="1111"/>
                </a:lnTo>
                <a:lnTo>
                  <a:pt x="431" y="1088"/>
                </a:lnTo>
                <a:lnTo>
                  <a:pt x="410" y="1066"/>
                </a:lnTo>
                <a:lnTo>
                  <a:pt x="391" y="1043"/>
                </a:lnTo>
                <a:lnTo>
                  <a:pt x="373" y="1020"/>
                </a:lnTo>
                <a:lnTo>
                  <a:pt x="354" y="996"/>
                </a:lnTo>
                <a:lnTo>
                  <a:pt x="336" y="972"/>
                </a:lnTo>
                <a:lnTo>
                  <a:pt x="319" y="949"/>
                </a:lnTo>
                <a:lnTo>
                  <a:pt x="302" y="924"/>
                </a:lnTo>
                <a:lnTo>
                  <a:pt x="285" y="899"/>
                </a:lnTo>
                <a:lnTo>
                  <a:pt x="268" y="874"/>
                </a:lnTo>
                <a:lnTo>
                  <a:pt x="252" y="848"/>
                </a:lnTo>
                <a:lnTo>
                  <a:pt x="238" y="823"/>
                </a:lnTo>
                <a:lnTo>
                  <a:pt x="222" y="797"/>
                </a:lnTo>
                <a:lnTo>
                  <a:pt x="207" y="771"/>
                </a:lnTo>
                <a:lnTo>
                  <a:pt x="194" y="744"/>
                </a:lnTo>
                <a:lnTo>
                  <a:pt x="180" y="717"/>
                </a:lnTo>
                <a:lnTo>
                  <a:pt x="167" y="690"/>
                </a:lnTo>
                <a:lnTo>
                  <a:pt x="154" y="663"/>
                </a:lnTo>
                <a:lnTo>
                  <a:pt x="142" y="634"/>
                </a:lnTo>
                <a:lnTo>
                  <a:pt x="130" y="606"/>
                </a:lnTo>
                <a:lnTo>
                  <a:pt x="118" y="578"/>
                </a:lnTo>
                <a:lnTo>
                  <a:pt x="107" y="550"/>
                </a:lnTo>
                <a:lnTo>
                  <a:pt x="97" y="521"/>
                </a:lnTo>
                <a:lnTo>
                  <a:pt x="88" y="493"/>
                </a:lnTo>
                <a:lnTo>
                  <a:pt x="78" y="463"/>
                </a:lnTo>
                <a:lnTo>
                  <a:pt x="69" y="434"/>
                </a:lnTo>
                <a:lnTo>
                  <a:pt x="61" y="404"/>
                </a:lnTo>
                <a:lnTo>
                  <a:pt x="53" y="374"/>
                </a:lnTo>
                <a:lnTo>
                  <a:pt x="45" y="344"/>
                </a:lnTo>
                <a:lnTo>
                  <a:pt x="38" y="314"/>
                </a:lnTo>
                <a:lnTo>
                  <a:pt x="33" y="283"/>
                </a:lnTo>
                <a:lnTo>
                  <a:pt x="27" y="253"/>
                </a:lnTo>
                <a:lnTo>
                  <a:pt x="21" y="221"/>
                </a:lnTo>
                <a:lnTo>
                  <a:pt x="17" y="191"/>
                </a:lnTo>
                <a:lnTo>
                  <a:pt x="12" y="159"/>
                </a:lnTo>
                <a:lnTo>
                  <a:pt x="9" y="128"/>
                </a:lnTo>
                <a:lnTo>
                  <a:pt x="6" y="96"/>
                </a:lnTo>
                <a:lnTo>
                  <a:pt x="3" y="65"/>
                </a:lnTo>
                <a:lnTo>
                  <a:pt x="1" y="33"/>
                </a:lnTo>
                <a:lnTo>
                  <a:pt x="0" y="0"/>
                </a:lnTo>
                <a:lnTo>
                  <a:pt x="0" y="761"/>
                </a:lnTo>
                <a:lnTo>
                  <a:pt x="0" y="1521"/>
                </a:lnTo>
                <a:lnTo>
                  <a:pt x="0" y="2281"/>
                </a:lnTo>
                <a:lnTo>
                  <a:pt x="0" y="3041"/>
                </a:lnTo>
                <a:lnTo>
                  <a:pt x="1" y="3009"/>
                </a:lnTo>
                <a:lnTo>
                  <a:pt x="3" y="2977"/>
                </a:lnTo>
                <a:lnTo>
                  <a:pt x="6" y="2945"/>
                </a:lnTo>
                <a:lnTo>
                  <a:pt x="9" y="2914"/>
                </a:lnTo>
                <a:lnTo>
                  <a:pt x="12" y="2882"/>
                </a:lnTo>
                <a:lnTo>
                  <a:pt x="17" y="2851"/>
                </a:lnTo>
                <a:lnTo>
                  <a:pt x="21" y="2820"/>
                </a:lnTo>
                <a:lnTo>
                  <a:pt x="27" y="2789"/>
                </a:lnTo>
                <a:lnTo>
                  <a:pt x="33" y="2758"/>
                </a:lnTo>
                <a:lnTo>
                  <a:pt x="38" y="2728"/>
                </a:lnTo>
                <a:lnTo>
                  <a:pt x="45" y="2698"/>
                </a:lnTo>
                <a:lnTo>
                  <a:pt x="53" y="2668"/>
                </a:lnTo>
                <a:lnTo>
                  <a:pt x="61" y="2638"/>
                </a:lnTo>
                <a:lnTo>
                  <a:pt x="69" y="2609"/>
                </a:lnTo>
                <a:lnTo>
                  <a:pt x="78" y="2579"/>
                </a:lnTo>
                <a:lnTo>
                  <a:pt x="88" y="2550"/>
                </a:lnTo>
                <a:lnTo>
                  <a:pt x="97" y="2521"/>
                </a:lnTo>
                <a:lnTo>
                  <a:pt x="107" y="2491"/>
                </a:lnTo>
                <a:lnTo>
                  <a:pt x="118" y="2463"/>
                </a:lnTo>
                <a:lnTo>
                  <a:pt x="130" y="2435"/>
                </a:lnTo>
                <a:lnTo>
                  <a:pt x="142" y="2407"/>
                </a:lnTo>
                <a:lnTo>
                  <a:pt x="154" y="2380"/>
                </a:lnTo>
                <a:lnTo>
                  <a:pt x="167" y="2352"/>
                </a:lnTo>
                <a:lnTo>
                  <a:pt x="180" y="2325"/>
                </a:lnTo>
                <a:lnTo>
                  <a:pt x="194" y="2298"/>
                </a:lnTo>
                <a:lnTo>
                  <a:pt x="207" y="2272"/>
                </a:lnTo>
                <a:lnTo>
                  <a:pt x="222" y="2245"/>
                </a:lnTo>
                <a:lnTo>
                  <a:pt x="238" y="2219"/>
                </a:lnTo>
                <a:lnTo>
                  <a:pt x="252" y="2193"/>
                </a:lnTo>
                <a:lnTo>
                  <a:pt x="268" y="2168"/>
                </a:lnTo>
                <a:lnTo>
                  <a:pt x="285" y="2142"/>
                </a:lnTo>
                <a:lnTo>
                  <a:pt x="302" y="2118"/>
                </a:lnTo>
                <a:lnTo>
                  <a:pt x="319" y="2094"/>
                </a:lnTo>
                <a:lnTo>
                  <a:pt x="336" y="2069"/>
                </a:lnTo>
                <a:lnTo>
                  <a:pt x="354" y="2046"/>
                </a:lnTo>
                <a:lnTo>
                  <a:pt x="373" y="2022"/>
                </a:lnTo>
                <a:lnTo>
                  <a:pt x="391" y="1998"/>
                </a:lnTo>
                <a:lnTo>
                  <a:pt x="410" y="1976"/>
                </a:lnTo>
                <a:lnTo>
                  <a:pt x="431" y="1953"/>
                </a:lnTo>
                <a:lnTo>
                  <a:pt x="450" y="1932"/>
                </a:lnTo>
                <a:lnTo>
                  <a:pt x="470" y="1909"/>
                </a:lnTo>
                <a:lnTo>
                  <a:pt x="491" y="1888"/>
                </a:lnTo>
                <a:lnTo>
                  <a:pt x="512" y="1868"/>
                </a:lnTo>
                <a:lnTo>
                  <a:pt x="533" y="1846"/>
                </a:lnTo>
                <a:lnTo>
                  <a:pt x="577" y="1807"/>
                </a:lnTo>
                <a:lnTo>
                  <a:pt x="600" y="1787"/>
                </a:lnTo>
                <a:lnTo>
                  <a:pt x="622" y="1767"/>
                </a:lnTo>
                <a:lnTo>
                  <a:pt x="646" y="1749"/>
                </a:lnTo>
                <a:lnTo>
                  <a:pt x="668" y="1731"/>
                </a:lnTo>
                <a:lnTo>
                  <a:pt x="692" y="1713"/>
                </a:lnTo>
                <a:lnTo>
                  <a:pt x="717" y="1695"/>
                </a:lnTo>
                <a:lnTo>
                  <a:pt x="741" y="1678"/>
                </a:lnTo>
                <a:lnTo>
                  <a:pt x="765" y="1662"/>
                </a:lnTo>
                <a:lnTo>
                  <a:pt x="790" y="1646"/>
                </a:lnTo>
                <a:lnTo>
                  <a:pt x="816" y="1630"/>
                </a:lnTo>
                <a:lnTo>
                  <a:pt x="841" y="1615"/>
                </a:lnTo>
                <a:lnTo>
                  <a:pt x="867" y="1600"/>
                </a:lnTo>
                <a:lnTo>
                  <a:pt x="893" y="1586"/>
                </a:lnTo>
                <a:lnTo>
                  <a:pt x="920" y="1571"/>
                </a:lnTo>
                <a:lnTo>
                  <a:pt x="947" y="1558"/>
                </a:lnTo>
                <a:lnTo>
                  <a:pt x="973" y="1546"/>
                </a:lnTo>
                <a:lnTo>
                  <a:pt x="1001" y="1533"/>
                </a:lnTo>
                <a:lnTo>
                  <a:pt x="1028" y="15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36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89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6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46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6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21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8926" y="3249616"/>
            <a:ext cx="5572164" cy="89376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7990DF-EC89-4918-8D64-1BEF9E791083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5123" name="Picture 3" descr="C:\Users\Askonranta\Desktop\KELA_strategia\LOGOT\kohti_uutta_kelaa2011\pngFI\kela_tunnu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97" y="3214686"/>
            <a:ext cx="1431031" cy="965201"/>
          </a:xfrm>
          <a:prstGeom prst="rect">
            <a:avLst/>
          </a:prstGeom>
          <a:noFill/>
        </p:spPr>
      </p:pic>
      <p:pic>
        <p:nvPicPr>
          <p:cNvPr id="12" name="Kuva 11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0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2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52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3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37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74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1F6B-0EC2-7840-8F53-CA8F046FEF2F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3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1EB6A-6FA1-4D4B-9CE2-30F04AF2EED6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5184775" cy="18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0113" y="4941168"/>
            <a:ext cx="5184775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" y="1342800"/>
            <a:ext cx="9141477" cy="5522976"/>
          </a:xfrm>
          <a:prstGeom prst="rect">
            <a:avLst/>
          </a:prstGeom>
        </p:spPr>
      </p:pic>
      <p:pic>
        <p:nvPicPr>
          <p:cNvPr id="12" name="Kuva 11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85224-FDA3-46E1-80FF-9A820CC24DCE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3959919" cy="18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0113" y="4941168"/>
            <a:ext cx="3959919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5148064" y="1341438"/>
            <a:ext cx="3995936" cy="5516562"/>
          </a:xfrm>
          <a:custGeom>
            <a:avLst/>
            <a:gdLst>
              <a:gd name="T0" fmla="*/ 628 w 2510"/>
              <a:gd name="T1" fmla="*/ 0 h 3477"/>
              <a:gd name="T2" fmla="*/ 1883 w 2510"/>
              <a:gd name="T3" fmla="*/ 0 h 3477"/>
              <a:gd name="T4" fmla="*/ 2510 w 2510"/>
              <a:gd name="T5" fmla="*/ 434 h 3477"/>
              <a:gd name="T6" fmla="*/ 2510 w 2510"/>
              <a:gd name="T7" fmla="*/ 1303 h 3477"/>
              <a:gd name="T8" fmla="*/ 2510 w 2510"/>
              <a:gd name="T9" fmla="*/ 2172 h 3477"/>
              <a:gd name="T10" fmla="*/ 2510 w 2510"/>
              <a:gd name="T11" fmla="*/ 3042 h 3477"/>
              <a:gd name="T12" fmla="*/ 1883 w 2510"/>
              <a:gd name="T13" fmla="*/ 3477 h 3477"/>
              <a:gd name="T14" fmla="*/ 628 w 2510"/>
              <a:gd name="T15" fmla="*/ 3477 h 3477"/>
              <a:gd name="T16" fmla="*/ 0 w 2510"/>
              <a:gd name="T17" fmla="*/ 3023 h 3477"/>
              <a:gd name="T18" fmla="*/ 0 w 2510"/>
              <a:gd name="T19" fmla="*/ 2115 h 3477"/>
              <a:gd name="T20" fmla="*/ 0 w 2510"/>
              <a:gd name="T21" fmla="*/ 1649 h 3477"/>
              <a:gd name="T22" fmla="*/ 3 w 2510"/>
              <a:gd name="T23" fmla="*/ 1623 h 3477"/>
              <a:gd name="T24" fmla="*/ 7 w 2510"/>
              <a:gd name="T25" fmla="*/ 1597 h 3477"/>
              <a:gd name="T26" fmla="*/ 13 w 2510"/>
              <a:gd name="T27" fmla="*/ 1573 h 3477"/>
              <a:gd name="T28" fmla="*/ 20 w 2510"/>
              <a:gd name="T29" fmla="*/ 1549 h 3477"/>
              <a:gd name="T30" fmla="*/ 29 w 2510"/>
              <a:gd name="T31" fmla="*/ 1525 h 3477"/>
              <a:gd name="T32" fmla="*/ 40 w 2510"/>
              <a:gd name="T33" fmla="*/ 1503 h 3477"/>
              <a:gd name="T34" fmla="*/ 52 w 2510"/>
              <a:gd name="T35" fmla="*/ 1482 h 3477"/>
              <a:gd name="T36" fmla="*/ 66 w 2510"/>
              <a:gd name="T37" fmla="*/ 1461 h 3477"/>
              <a:gd name="T38" fmla="*/ 81 w 2510"/>
              <a:gd name="T39" fmla="*/ 1442 h 3477"/>
              <a:gd name="T40" fmla="*/ 97 w 2510"/>
              <a:gd name="T41" fmla="*/ 1424 h 3477"/>
              <a:gd name="T42" fmla="*/ 115 w 2510"/>
              <a:gd name="T43" fmla="*/ 1407 h 3477"/>
              <a:gd name="T44" fmla="*/ 133 w 2510"/>
              <a:gd name="T45" fmla="*/ 1392 h 3477"/>
              <a:gd name="T46" fmla="*/ 153 w 2510"/>
              <a:gd name="T47" fmla="*/ 1377 h 3477"/>
              <a:gd name="T48" fmla="*/ 174 w 2510"/>
              <a:gd name="T49" fmla="*/ 1365 h 3477"/>
              <a:gd name="T50" fmla="*/ 196 w 2510"/>
              <a:gd name="T51" fmla="*/ 1353 h 3477"/>
              <a:gd name="T52" fmla="*/ 196 w 2510"/>
              <a:gd name="T53" fmla="*/ 1343 h 3477"/>
              <a:gd name="T54" fmla="*/ 174 w 2510"/>
              <a:gd name="T55" fmla="*/ 1332 h 3477"/>
              <a:gd name="T56" fmla="*/ 153 w 2510"/>
              <a:gd name="T57" fmla="*/ 1319 h 3477"/>
              <a:gd name="T58" fmla="*/ 133 w 2510"/>
              <a:gd name="T59" fmla="*/ 1305 h 3477"/>
              <a:gd name="T60" fmla="*/ 115 w 2510"/>
              <a:gd name="T61" fmla="*/ 1290 h 3477"/>
              <a:gd name="T62" fmla="*/ 89 w 2510"/>
              <a:gd name="T63" fmla="*/ 1264 h 3477"/>
              <a:gd name="T64" fmla="*/ 73 w 2510"/>
              <a:gd name="T65" fmla="*/ 1245 h 3477"/>
              <a:gd name="T66" fmla="*/ 59 w 2510"/>
              <a:gd name="T67" fmla="*/ 1225 h 3477"/>
              <a:gd name="T68" fmla="*/ 46 w 2510"/>
              <a:gd name="T69" fmla="*/ 1204 h 3477"/>
              <a:gd name="T70" fmla="*/ 34 w 2510"/>
              <a:gd name="T71" fmla="*/ 1182 h 3477"/>
              <a:gd name="T72" fmla="*/ 24 w 2510"/>
              <a:gd name="T73" fmla="*/ 1160 h 3477"/>
              <a:gd name="T74" fmla="*/ 16 w 2510"/>
              <a:gd name="T75" fmla="*/ 1136 h 3477"/>
              <a:gd name="T76" fmla="*/ 9 w 2510"/>
              <a:gd name="T77" fmla="*/ 1112 h 3477"/>
              <a:gd name="T78" fmla="*/ 4 w 2510"/>
              <a:gd name="T79" fmla="*/ 1087 h 3477"/>
              <a:gd name="T80" fmla="*/ 1 w 2510"/>
              <a:gd name="T81" fmla="*/ 1061 h 3477"/>
              <a:gd name="T82" fmla="*/ 0 w 2510"/>
              <a:gd name="T83" fmla="*/ 1035 h 3477"/>
              <a:gd name="T84" fmla="*/ 0 w 2510"/>
              <a:gd name="T85" fmla="*/ 0 h 3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0" h="3477">
                <a:moveTo>
                  <a:pt x="0" y="0"/>
                </a:moveTo>
                <a:lnTo>
                  <a:pt x="628" y="0"/>
                </a:lnTo>
                <a:lnTo>
                  <a:pt x="1255" y="0"/>
                </a:lnTo>
                <a:lnTo>
                  <a:pt x="1883" y="0"/>
                </a:lnTo>
                <a:lnTo>
                  <a:pt x="2510" y="0"/>
                </a:lnTo>
                <a:lnTo>
                  <a:pt x="2510" y="434"/>
                </a:lnTo>
                <a:lnTo>
                  <a:pt x="2510" y="868"/>
                </a:lnTo>
                <a:lnTo>
                  <a:pt x="2510" y="1303"/>
                </a:lnTo>
                <a:lnTo>
                  <a:pt x="2510" y="1738"/>
                </a:lnTo>
                <a:lnTo>
                  <a:pt x="2510" y="2172"/>
                </a:lnTo>
                <a:lnTo>
                  <a:pt x="2510" y="2607"/>
                </a:lnTo>
                <a:lnTo>
                  <a:pt x="2510" y="3042"/>
                </a:lnTo>
                <a:lnTo>
                  <a:pt x="2510" y="3477"/>
                </a:lnTo>
                <a:lnTo>
                  <a:pt x="1883" y="3477"/>
                </a:lnTo>
                <a:lnTo>
                  <a:pt x="1255" y="3477"/>
                </a:lnTo>
                <a:lnTo>
                  <a:pt x="628" y="3477"/>
                </a:lnTo>
                <a:lnTo>
                  <a:pt x="0" y="3477"/>
                </a:lnTo>
                <a:lnTo>
                  <a:pt x="0" y="3023"/>
                </a:lnTo>
                <a:lnTo>
                  <a:pt x="0" y="2569"/>
                </a:lnTo>
                <a:lnTo>
                  <a:pt x="0" y="2115"/>
                </a:lnTo>
                <a:lnTo>
                  <a:pt x="0" y="1662"/>
                </a:lnTo>
                <a:lnTo>
                  <a:pt x="0" y="1649"/>
                </a:lnTo>
                <a:lnTo>
                  <a:pt x="1" y="1636"/>
                </a:lnTo>
                <a:lnTo>
                  <a:pt x="3" y="1623"/>
                </a:lnTo>
                <a:lnTo>
                  <a:pt x="4" y="1610"/>
                </a:lnTo>
                <a:lnTo>
                  <a:pt x="7" y="1597"/>
                </a:lnTo>
                <a:lnTo>
                  <a:pt x="9" y="1585"/>
                </a:lnTo>
                <a:lnTo>
                  <a:pt x="13" y="1573"/>
                </a:lnTo>
                <a:lnTo>
                  <a:pt x="16" y="1561"/>
                </a:lnTo>
                <a:lnTo>
                  <a:pt x="20" y="1549"/>
                </a:lnTo>
                <a:lnTo>
                  <a:pt x="24" y="1537"/>
                </a:lnTo>
                <a:lnTo>
                  <a:pt x="29" y="1525"/>
                </a:lnTo>
                <a:lnTo>
                  <a:pt x="34" y="1514"/>
                </a:lnTo>
                <a:lnTo>
                  <a:pt x="40" y="1503"/>
                </a:lnTo>
                <a:lnTo>
                  <a:pt x="46" y="1492"/>
                </a:lnTo>
                <a:lnTo>
                  <a:pt x="52" y="1482"/>
                </a:lnTo>
                <a:lnTo>
                  <a:pt x="59" y="1471"/>
                </a:lnTo>
                <a:lnTo>
                  <a:pt x="66" y="1461"/>
                </a:lnTo>
                <a:lnTo>
                  <a:pt x="73" y="1452"/>
                </a:lnTo>
                <a:lnTo>
                  <a:pt x="81" y="1442"/>
                </a:lnTo>
                <a:lnTo>
                  <a:pt x="89" y="1433"/>
                </a:lnTo>
                <a:lnTo>
                  <a:pt x="97" y="1424"/>
                </a:lnTo>
                <a:lnTo>
                  <a:pt x="106" y="1415"/>
                </a:lnTo>
                <a:lnTo>
                  <a:pt x="115" y="1407"/>
                </a:lnTo>
                <a:lnTo>
                  <a:pt x="124" y="1399"/>
                </a:lnTo>
                <a:lnTo>
                  <a:pt x="133" y="1392"/>
                </a:lnTo>
                <a:lnTo>
                  <a:pt x="143" y="1384"/>
                </a:lnTo>
                <a:lnTo>
                  <a:pt x="153" y="1377"/>
                </a:lnTo>
                <a:lnTo>
                  <a:pt x="163" y="1371"/>
                </a:lnTo>
                <a:lnTo>
                  <a:pt x="174" y="1365"/>
                </a:lnTo>
                <a:lnTo>
                  <a:pt x="185" y="1359"/>
                </a:lnTo>
                <a:lnTo>
                  <a:pt x="196" y="1353"/>
                </a:lnTo>
                <a:lnTo>
                  <a:pt x="207" y="1348"/>
                </a:lnTo>
                <a:lnTo>
                  <a:pt x="196" y="1343"/>
                </a:lnTo>
                <a:lnTo>
                  <a:pt x="185" y="1338"/>
                </a:lnTo>
                <a:lnTo>
                  <a:pt x="174" y="1332"/>
                </a:lnTo>
                <a:lnTo>
                  <a:pt x="163" y="1326"/>
                </a:lnTo>
                <a:lnTo>
                  <a:pt x="153" y="1319"/>
                </a:lnTo>
                <a:lnTo>
                  <a:pt x="143" y="1312"/>
                </a:lnTo>
                <a:lnTo>
                  <a:pt x="133" y="1305"/>
                </a:lnTo>
                <a:lnTo>
                  <a:pt x="124" y="1297"/>
                </a:lnTo>
                <a:lnTo>
                  <a:pt x="115" y="1290"/>
                </a:lnTo>
                <a:lnTo>
                  <a:pt x="106" y="1281"/>
                </a:lnTo>
                <a:lnTo>
                  <a:pt x="89" y="1264"/>
                </a:lnTo>
                <a:lnTo>
                  <a:pt x="81" y="1255"/>
                </a:lnTo>
                <a:lnTo>
                  <a:pt x="73" y="1245"/>
                </a:lnTo>
                <a:lnTo>
                  <a:pt x="66" y="1235"/>
                </a:lnTo>
                <a:lnTo>
                  <a:pt x="59" y="1225"/>
                </a:lnTo>
                <a:lnTo>
                  <a:pt x="52" y="1215"/>
                </a:lnTo>
                <a:lnTo>
                  <a:pt x="46" y="1204"/>
                </a:lnTo>
                <a:lnTo>
                  <a:pt x="40" y="1194"/>
                </a:lnTo>
                <a:lnTo>
                  <a:pt x="34" y="1182"/>
                </a:lnTo>
                <a:lnTo>
                  <a:pt x="29" y="1171"/>
                </a:lnTo>
                <a:lnTo>
                  <a:pt x="24" y="1160"/>
                </a:lnTo>
                <a:lnTo>
                  <a:pt x="20" y="1148"/>
                </a:lnTo>
                <a:lnTo>
                  <a:pt x="16" y="1136"/>
                </a:lnTo>
                <a:lnTo>
                  <a:pt x="13" y="1124"/>
                </a:lnTo>
                <a:lnTo>
                  <a:pt x="9" y="1112"/>
                </a:lnTo>
                <a:lnTo>
                  <a:pt x="7" y="1099"/>
                </a:lnTo>
                <a:lnTo>
                  <a:pt x="4" y="1087"/>
                </a:lnTo>
                <a:lnTo>
                  <a:pt x="3" y="1074"/>
                </a:lnTo>
                <a:lnTo>
                  <a:pt x="1" y="1061"/>
                </a:lnTo>
                <a:lnTo>
                  <a:pt x="0" y="1048"/>
                </a:lnTo>
                <a:lnTo>
                  <a:pt x="0" y="1035"/>
                </a:lnTo>
                <a:lnTo>
                  <a:pt x="0" y="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2" name="Kuva 11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" y="1350000"/>
            <a:ext cx="9141477" cy="55229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1EB6A-6FA1-4D4B-9CE2-30F04AF2EED6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5184775" cy="18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0113" y="4941168"/>
            <a:ext cx="5184775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" y="1343562"/>
            <a:ext cx="9141477" cy="55229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1EB6A-6FA1-4D4B-9CE2-30F04AF2EED6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5184775" cy="18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0113" y="4941168"/>
            <a:ext cx="5184775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3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" y="1342800"/>
            <a:ext cx="9141477" cy="55229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1EB6A-6FA1-4D4B-9CE2-30F04AF2EED6}" type="datetime1">
              <a:rPr lang="fi-FI" smtClean="0">
                <a:solidFill>
                  <a:prstClr val="white"/>
                </a:solidFill>
              </a:rPr>
              <a:pPr/>
              <a:t>22.9.2016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Yksikkö  |  Otsikko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00112" y="2996952"/>
            <a:ext cx="5184775" cy="18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0113" y="4941168"/>
            <a:ext cx="5184775" cy="57606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pic>
        <p:nvPicPr>
          <p:cNvPr id="12" name="Kuva 11" descr="KelaFpa_väri_is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6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>
            <a:spLocks/>
          </p:cNvSpPr>
          <p:nvPr/>
        </p:nvSpPr>
        <p:spPr bwMode="auto">
          <a:xfrm>
            <a:off x="0" y="0"/>
            <a:ext cx="9144000" cy="1670477"/>
          </a:xfrm>
          <a:custGeom>
            <a:avLst/>
            <a:gdLst>
              <a:gd name="T0" fmla="*/ 1964 w 5764"/>
              <a:gd name="T1" fmla="*/ 846 h 1053"/>
              <a:gd name="T2" fmla="*/ 3049 w 5764"/>
              <a:gd name="T3" fmla="*/ 846 h 1053"/>
              <a:gd name="T4" fmla="*/ 4135 w 5764"/>
              <a:gd name="T5" fmla="*/ 846 h 1053"/>
              <a:gd name="T6" fmla="*/ 5221 w 5764"/>
              <a:gd name="T7" fmla="*/ 846 h 1053"/>
              <a:gd name="T8" fmla="*/ 5764 w 5764"/>
              <a:gd name="T9" fmla="*/ 422 h 1053"/>
              <a:gd name="T10" fmla="*/ 5044 w 5764"/>
              <a:gd name="T11" fmla="*/ 0 h 1053"/>
              <a:gd name="T12" fmla="*/ 3603 w 5764"/>
              <a:gd name="T13" fmla="*/ 0 h 1053"/>
              <a:gd name="T14" fmla="*/ 2162 w 5764"/>
              <a:gd name="T15" fmla="*/ 0 h 1053"/>
              <a:gd name="T16" fmla="*/ 721 w 5764"/>
              <a:gd name="T17" fmla="*/ 0 h 1053"/>
              <a:gd name="T18" fmla="*/ 0 w 5764"/>
              <a:gd name="T19" fmla="*/ 422 h 1053"/>
              <a:gd name="T20" fmla="*/ 795 w 5764"/>
              <a:gd name="T21" fmla="*/ 846 h 1053"/>
              <a:gd name="T22" fmla="*/ 821 w 5764"/>
              <a:gd name="T23" fmla="*/ 848 h 1053"/>
              <a:gd name="T24" fmla="*/ 847 w 5764"/>
              <a:gd name="T25" fmla="*/ 851 h 1053"/>
              <a:gd name="T26" fmla="*/ 872 w 5764"/>
              <a:gd name="T27" fmla="*/ 856 h 1053"/>
              <a:gd name="T28" fmla="*/ 896 w 5764"/>
              <a:gd name="T29" fmla="*/ 862 h 1053"/>
              <a:gd name="T30" fmla="*/ 920 w 5764"/>
              <a:gd name="T31" fmla="*/ 871 h 1053"/>
              <a:gd name="T32" fmla="*/ 943 w 5764"/>
              <a:gd name="T33" fmla="*/ 881 h 1053"/>
              <a:gd name="T34" fmla="*/ 965 w 5764"/>
              <a:gd name="T35" fmla="*/ 892 h 1053"/>
              <a:gd name="T36" fmla="*/ 985 w 5764"/>
              <a:gd name="T37" fmla="*/ 905 h 1053"/>
              <a:gd name="T38" fmla="*/ 1005 w 5764"/>
              <a:gd name="T39" fmla="*/ 919 h 1053"/>
              <a:gd name="T40" fmla="*/ 1024 w 5764"/>
              <a:gd name="T41" fmla="*/ 935 h 1053"/>
              <a:gd name="T42" fmla="*/ 1042 w 5764"/>
              <a:gd name="T43" fmla="*/ 952 h 1053"/>
              <a:gd name="T44" fmla="*/ 1058 w 5764"/>
              <a:gd name="T45" fmla="*/ 970 h 1053"/>
              <a:gd name="T46" fmla="*/ 1073 w 5764"/>
              <a:gd name="T47" fmla="*/ 989 h 1053"/>
              <a:gd name="T48" fmla="*/ 1086 w 5764"/>
              <a:gd name="T49" fmla="*/ 1010 h 1053"/>
              <a:gd name="T50" fmla="*/ 1098 w 5764"/>
              <a:gd name="T51" fmla="*/ 1031 h 1053"/>
              <a:gd name="T52" fmla="*/ 1109 w 5764"/>
              <a:gd name="T53" fmla="*/ 1053 h 1053"/>
              <a:gd name="T54" fmla="*/ 1119 w 5764"/>
              <a:gd name="T55" fmla="*/ 1031 h 1053"/>
              <a:gd name="T56" fmla="*/ 1131 w 5764"/>
              <a:gd name="T57" fmla="*/ 1010 h 1053"/>
              <a:gd name="T58" fmla="*/ 1145 w 5764"/>
              <a:gd name="T59" fmla="*/ 989 h 1053"/>
              <a:gd name="T60" fmla="*/ 1159 w 5764"/>
              <a:gd name="T61" fmla="*/ 970 h 1053"/>
              <a:gd name="T62" fmla="*/ 1176 w 5764"/>
              <a:gd name="T63" fmla="*/ 952 h 1053"/>
              <a:gd name="T64" fmla="*/ 1202 w 5764"/>
              <a:gd name="T65" fmla="*/ 927 h 1053"/>
              <a:gd name="T66" fmla="*/ 1222 w 5764"/>
              <a:gd name="T67" fmla="*/ 912 h 1053"/>
              <a:gd name="T68" fmla="*/ 1242 w 5764"/>
              <a:gd name="T69" fmla="*/ 898 h 1053"/>
              <a:gd name="T70" fmla="*/ 1263 w 5764"/>
              <a:gd name="T71" fmla="*/ 886 h 1053"/>
              <a:gd name="T72" fmla="*/ 1286 w 5764"/>
              <a:gd name="T73" fmla="*/ 875 h 1053"/>
              <a:gd name="T74" fmla="*/ 1309 w 5764"/>
              <a:gd name="T75" fmla="*/ 866 h 1053"/>
              <a:gd name="T76" fmla="*/ 1333 w 5764"/>
              <a:gd name="T77" fmla="*/ 859 h 1053"/>
              <a:gd name="T78" fmla="*/ 1358 w 5764"/>
              <a:gd name="T79" fmla="*/ 853 h 1053"/>
              <a:gd name="T80" fmla="*/ 1383 w 5764"/>
              <a:gd name="T81" fmla="*/ 849 h 1053"/>
              <a:gd name="T82" fmla="*/ 1409 w 5764"/>
              <a:gd name="T83" fmla="*/ 847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64" h="1053">
                <a:moveTo>
                  <a:pt x="1422" y="846"/>
                </a:moveTo>
                <a:lnTo>
                  <a:pt x="1964" y="846"/>
                </a:lnTo>
                <a:lnTo>
                  <a:pt x="2507" y="846"/>
                </a:lnTo>
                <a:lnTo>
                  <a:pt x="3049" y="846"/>
                </a:lnTo>
                <a:lnTo>
                  <a:pt x="3592" y="846"/>
                </a:lnTo>
                <a:lnTo>
                  <a:pt x="4135" y="846"/>
                </a:lnTo>
                <a:lnTo>
                  <a:pt x="4678" y="846"/>
                </a:lnTo>
                <a:lnTo>
                  <a:pt x="5221" y="846"/>
                </a:lnTo>
                <a:lnTo>
                  <a:pt x="5764" y="846"/>
                </a:lnTo>
                <a:lnTo>
                  <a:pt x="5764" y="422"/>
                </a:lnTo>
                <a:lnTo>
                  <a:pt x="5764" y="0"/>
                </a:lnTo>
                <a:lnTo>
                  <a:pt x="5044" y="0"/>
                </a:lnTo>
                <a:lnTo>
                  <a:pt x="4323" y="0"/>
                </a:lnTo>
                <a:lnTo>
                  <a:pt x="3603" y="0"/>
                </a:lnTo>
                <a:lnTo>
                  <a:pt x="2882" y="0"/>
                </a:lnTo>
                <a:lnTo>
                  <a:pt x="2162" y="0"/>
                </a:lnTo>
                <a:lnTo>
                  <a:pt x="1441" y="0"/>
                </a:lnTo>
                <a:lnTo>
                  <a:pt x="721" y="0"/>
                </a:lnTo>
                <a:lnTo>
                  <a:pt x="0" y="0"/>
                </a:lnTo>
                <a:lnTo>
                  <a:pt x="0" y="422"/>
                </a:lnTo>
                <a:lnTo>
                  <a:pt x="0" y="846"/>
                </a:lnTo>
                <a:lnTo>
                  <a:pt x="795" y="846"/>
                </a:lnTo>
                <a:lnTo>
                  <a:pt x="808" y="847"/>
                </a:lnTo>
                <a:lnTo>
                  <a:pt x="821" y="848"/>
                </a:lnTo>
                <a:lnTo>
                  <a:pt x="834" y="849"/>
                </a:lnTo>
                <a:lnTo>
                  <a:pt x="847" y="851"/>
                </a:lnTo>
                <a:lnTo>
                  <a:pt x="860" y="853"/>
                </a:lnTo>
                <a:lnTo>
                  <a:pt x="872" y="856"/>
                </a:lnTo>
                <a:lnTo>
                  <a:pt x="884" y="859"/>
                </a:lnTo>
                <a:lnTo>
                  <a:pt x="896" y="862"/>
                </a:lnTo>
                <a:lnTo>
                  <a:pt x="908" y="866"/>
                </a:lnTo>
                <a:lnTo>
                  <a:pt x="920" y="871"/>
                </a:lnTo>
                <a:lnTo>
                  <a:pt x="931" y="875"/>
                </a:lnTo>
                <a:lnTo>
                  <a:pt x="943" y="881"/>
                </a:lnTo>
                <a:lnTo>
                  <a:pt x="954" y="886"/>
                </a:lnTo>
                <a:lnTo>
                  <a:pt x="965" y="892"/>
                </a:lnTo>
                <a:lnTo>
                  <a:pt x="975" y="898"/>
                </a:lnTo>
                <a:lnTo>
                  <a:pt x="985" y="905"/>
                </a:lnTo>
                <a:lnTo>
                  <a:pt x="996" y="912"/>
                </a:lnTo>
                <a:lnTo>
                  <a:pt x="1005" y="919"/>
                </a:lnTo>
                <a:lnTo>
                  <a:pt x="1015" y="927"/>
                </a:lnTo>
                <a:lnTo>
                  <a:pt x="1024" y="935"/>
                </a:lnTo>
                <a:lnTo>
                  <a:pt x="1033" y="943"/>
                </a:lnTo>
                <a:lnTo>
                  <a:pt x="1042" y="952"/>
                </a:lnTo>
                <a:lnTo>
                  <a:pt x="1050" y="961"/>
                </a:lnTo>
                <a:lnTo>
                  <a:pt x="1058" y="970"/>
                </a:lnTo>
                <a:lnTo>
                  <a:pt x="1065" y="980"/>
                </a:lnTo>
                <a:lnTo>
                  <a:pt x="1073" y="989"/>
                </a:lnTo>
                <a:lnTo>
                  <a:pt x="1080" y="999"/>
                </a:lnTo>
                <a:lnTo>
                  <a:pt x="1086" y="1010"/>
                </a:lnTo>
                <a:lnTo>
                  <a:pt x="1092" y="1020"/>
                </a:lnTo>
                <a:lnTo>
                  <a:pt x="1098" y="1031"/>
                </a:lnTo>
                <a:lnTo>
                  <a:pt x="1104" y="1042"/>
                </a:lnTo>
                <a:lnTo>
                  <a:pt x="1109" y="1053"/>
                </a:lnTo>
                <a:lnTo>
                  <a:pt x="1114" y="1042"/>
                </a:lnTo>
                <a:lnTo>
                  <a:pt x="1119" y="1031"/>
                </a:lnTo>
                <a:lnTo>
                  <a:pt x="1125" y="1020"/>
                </a:lnTo>
                <a:lnTo>
                  <a:pt x="1131" y="1010"/>
                </a:lnTo>
                <a:lnTo>
                  <a:pt x="1138" y="999"/>
                </a:lnTo>
                <a:lnTo>
                  <a:pt x="1145" y="989"/>
                </a:lnTo>
                <a:lnTo>
                  <a:pt x="1152" y="980"/>
                </a:lnTo>
                <a:lnTo>
                  <a:pt x="1159" y="970"/>
                </a:lnTo>
                <a:lnTo>
                  <a:pt x="1167" y="961"/>
                </a:lnTo>
                <a:lnTo>
                  <a:pt x="1176" y="952"/>
                </a:lnTo>
                <a:lnTo>
                  <a:pt x="1193" y="935"/>
                </a:lnTo>
                <a:lnTo>
                  <a:pt x="1202" y="927"/>
                </a:lnTo>
                <a:lnTo>
                  <a:pt x="1212" y="919"/>
                </a:lnTo>
                <a:lnTo>
                  <a:pt x="1222" y="912"/>
                </a:lnTo>
                <a:lnTo>
                  <a:pt x="1232" y="905"/>
                </a:lnTo>
                <a:lnTo>
                  <a:pt x="1242" y="898"/>
                </a:lnTo>
                <a:lnTo>
                  <a:pt x="1253" y="892"/>
                </a:lnTo>
                <a:lnTo>
                  <a:pt x="1263" y="886"/>
                </a:lnTo>
                <a:lnTo>
                  <a:pt x="1274" y="881"/>
                </a:lnTo>
                <a:lnTo>
                  <a:pt x="1286" y="875"/>
                </a:lnTo>
                <a:lnTo>
                  <a:pt x="1297" y="871"/>
                </a:lnTo>
                <a:lnTo>
                  <a:pt x="1309" y="866"/>
                </a:lnTo>
                <a:lnTo>
                  <a:pt x="1321" y="862"/>
                </a:lnTo>
                <a:lnTo>
                  <a:pt x="1333" y="859"/>
                </a:lnTo>
                <a:lnTo>
                  <a:pt x="1345" y="856"/>
                </a:lnTo>
                <a:lnTo>
                  <a:pt x="1358" y="853"/>
                </a:lnTo>
                <a:lnTo>
                  <a:pt x="1370" y="851"/>
                </a:lnTo>
                <a:lnTo>
                  <a:pt x="1383" y="849"/>
                </a:lnTo>
                <a:lnTo>
                  <a:pt x="1396" y="848"/>
                </a:lnTo>
                <a:lnTo>
                  <a:pt x="1409" y="847"/>
                </a:lnTo>
                <a:lnTo>
                  <a:pt x="1422" y="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60648"/>
            <a:ext cx="7343775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060848"/>
            <a:ext cx="7343776" cy="396054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2" y="6453336"/>
            <a:ext cx="863576" cy="2887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1088A98-2536-495B-A26B-D8DC01CF573C}" type="datetime1">
              <a:rPr lang="fi-FI" smtClean="0">
                <a:solidFill>
                  <a:srgbClr val="000000"/>
                </a:solidFill>
              </a:rPr>
              <a:pPr/>
              <a:t>22.9.2016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3688" y="6453336"/>
            <a:ext cx="3522692" cy="2887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Yksikkö  |  Otsikko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519" y="6453336"/>
            <a:ext cx="648593" cy="2887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F0DCEF2-F8DC-484A-9EB2-EB72B7E37BE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20" name="Kuva 19" descr="KelaFpa_väri_iso.jp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>
            <a:spLocks/>
          </p:cNvSpPr>
          <p:nvPr/>
        </p:nvSpPr>
        <p:spPr bwMode="auto">
          <a:xfrm>
            <a:off x="0" y="0"/>
            <a:ext cx="9144000" cy="1670477"/>
          </a:xfrm>
          <a:custGeom>
            <a:avLst/>
            <a:gdLst>
              <a:gd name="T0" fmla="*/ 1964 w 5764"/>
              <a:gd name="T1" fmla="*/ 846 h 1053"/>
              <a:gd name="T2" fmla="*/ 3049 w 5764"/>
              <a:gd name="T3" fmla="*/ 846 h 1053"/>
              <a:gd name="T4" fmla="*/ 4135 w 5764"/>
              <a:gd name="T5" fmla="*/ 846 h 1053"/>
              <a:gd name="T6" fmla="*/ 5221 w 5764"/>
              <a:gd name="T7" fmla="*/ 846 h 1053"/>
              <a:gd name="T8" fmla="*/ 5764 w 5764"/>
              <a:gd name="T9" fmla="*/ 422 h 1053"/>
              <a:gd name="T10" fmla="*/ 5044 w 5764"/>
              <a:gd name="T11" fmla="*/ 0 h 1053"/>
              <a:gd name="T12" fmla="*/ 3603 w 5764"/>
              <a:gd name="T13" fmla="*/ 0 h 1053"/>
              <a:gd name="T14" fmla="*/ 2162 w 5764"/>
              <a:gd name="T15" fmla="*/ 0 h 1053"/>
              <a:gd name="T16" fmla="*/ 721 w 5764"/>
              <a:gd name="T17" fmla="*/ 0 h 1053"/>
              <a:gd name="T18" fmla="*/ 0 w 5764"/>
              <a:gd name="T19" fmla="*/ 422 h 1053"/>
              <a:gd name="T20" fmla="*/ 795 w 5764"/>
              <a:gd name="T21" fmla="*/ 846 h 1053"/>
              <a:gd name="T22" fmla="*/ 821 w 5764"/>
              <a:gd name="T23" fmla="*/ 848 h 1053"/>
              <a:gd name="T24" fmla="*/ 847 w 5764"/>
              <a:gd name="T25" fmla="*/ 851 h 1053"/>
              <a:gd name="T26" fmla="*/ 872 w 5764"/>
              <a:gd name="T27" fmla="*/ 856 h 1053"/>
              <a:gd name="T28" fmla="*/ 896 w 5764"/>
              <a:gd name="T29" fmla="*/ 862 h 1053"/>
              <a:gd name="T30" fmla="*/ 920 w 5764"/>
              <a:gd name="T31" fmla="*/ 871 h 1053"/>
              <a:gd name="T32" fmla="*/ 943 w 5764"/>
              <a:gd name="T33" fmla="*/ 881 h 1053"/>
              <a:gd name="T34" fmla="*/ 965 w 5764"/>
              <a:gd name="T35" fmla="*/ 892 h 1053"/>
              <a:gd name="T36" fmla="*/ 985 w 5764"/>
              <a:gd name="T37" fmla="*/ 905 h 1053"/>
              <a:gd name="T38" fmla="*/ 1005 w 5764"/>
              <a:gd name="T39" fmla="*/ 919 h 1053"/>
              <a:gd name="T40" fmla="*/ 1024 w 5764"/>
              <a:gd name="T41" fmla="*/ 935 h 1053"/>
              <a:gd name="T42" fmla="*/ 1042 w 5764"/>
              <a:gd name="T43" fmla="*/ 952 h 1053"/>
              <a:gd name="T44" fmla="*/ 1058 w 5764"/>
              <a:gd name="T45" fmla="*/ 970 h 1053"/>
              <a:gd name="T46" fmla="*/ 1073 w 5764"/>
              <a:gd name="T47" fmla="*/ 989 h 1053"/>
              <a:gd name="T48" fmla="*/ 1086 w 5764"/>
              <a:gd name="T49" fmla="*/ 1010 h 1053"/>
              <a:gd name="T50" fmla="*/ 1098 w 5764"/>
              <a:gd name="T51" fmla="*/ 1031 h 1053"/>
              <a:gd name="T52" fmla="*/ 1109 w 5764"/>
              <a:gd name="T53" fmla="*/ 1053 h 1053"/>
              <a:gd name="T54" fmla="*/ 1119 w 5764"/>
              <a:gd name="T55" fmla="*/ 1031 h 1053"/>
              <a:gd name="T56" fmla="*/ 1131 w 5764"/>
              <a:gd name="T57" fmla="*/ 1010 h 1053"/>
              <a:gd name="T58" fmla="*/ 1145 w 5764"/>
              <a:gd name="T59" fmla="*/ 989 h 1053"/>
              <a:gd name="T60" fmla="*/ 1159 w 5764"/>
              <a:gd name="T61" fmla="*/ 970 h 1053"/>
              <a:gd name="T62" fmla="*/ 1176 w 5764"/>
              <a:gd name="T63" fmla="*/ 952 h 1053"/>
              <a:gd name="T64" fmla="*/ 1202 w 5764"/>
              <a:gd name="T65" fmla="*/ 927 h 1053"/>
              <a:gd name="T66" fmla="*/ 1222 w 5764"/>
              <a:gd name="T67" fmla="*/ 912 h 1053"/>
              <a:gd name="T68" fmla="*/ 1242 w 5764"/>
              <a:gd name="T69" fmla="*/ 898 h 1053"/>
              <a:gd name="T70" fmla="*/ 1263 w 5764"/>
              <a:gd name="T71" fmla="*/ 886 h 1053"/>
              <a:gd name="T72" fmla="*/ 1286 w 5764"/>
              <a:gd name="T73" fmla="*/ 875 h 1053"/>
              <a:gd name="T74" fmla="*/ 1309 w 5764"/>
              <a:gd name="T75" fmla="*/ 866 h 1053"/>
              <a:gd name="T76" fmla="*/ 1333 w 5764"/>
              <a:gd name="T77" fmla="*/ 859 h 1053"/>
              <a:gd name="T78" fmla="*/ 1358 w 5764"/>
              <a:gd name="T79" fmla="*/ 853 h 1053"/>
              <a:gd name="T80" fmla="*/ 1383 w 5764"/>
              <a:gd name="T81" fmla="*/ 849 h 1053"/>
              <a:gd name="T82" fmla="*/ 1409 w 5764"/>
              <a:gd name="T83" fmla="*/ 847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64" h="1053">
                <a:moveTo>
                  <a:pt x="1422" y="846"/>
                </a:moveTo>
                <a:lnTo>
                  <a:pt x="1964" y="846"/>
                </a:lnTo>
                <a:lnTo>
                  <a:pt x="2507" y="846"/>
                </a:lnTo>
                <a:lnTo>
                  <a:pt x="3049" y="846"/>
                </a:lnTo>
                <a:lnTo>
                  <a:pt x="3592" y="846"/>
                </a:lnTo>
                <a:lnTo>
                  <a:pt x="4135" y="846"/>
                </a:lnTo>
                <a:lnTo>
                  <a:pt x="4678" y="846"/>
                </a:lnTo>
                <a:lnTo>
                  <a:pt x="5221" y="846"/>
                </a:lnTo>
                <a:lnTo>
                  <a:pt x="5764" y="846"/>
                </a:lnTo>
                <a:lnTo>
                  <a:pt x="5764" y="422"/>
                </a:lnTo>
                <a:lnTo>
                  <a:pt x="5764" y="0"/>
                </a:lnTo>
                <a:lnTo>
                  <a:pt x="5044" y="0"/>
                </a:lnTo>
                <a:lnTo>
                  <a:pt x="4323" y="0"/>
                </a:lnTo>
                <a:lnTo>
                  <a:pt x="3603" y="0"/>
                </a:lnTo>
                <a:lnTo>
                  <a:pt x="2882" y="0"/>
                </a:lnTo>
                <a:lnTo>
                  <a:pt x="2162" y="0"/>
                </a:lnTo>
                <a:lnTo>
                  <a:pt x="1441" y="0"/>
                </a:lnTo>
                <a:lnTo>
                  <a:pt x="721" y="0"/>
                </a:lnTo>
                <a:lnTo>
                  <a:pt x="0" y="0"/>
                </a:lnTo>
                <a:lnTo>
                  <a:pt x="0" y="422"/>
                </a:lnTo>
                <a:lnTo>
                  <a:pt x="0" y="846"/>
                </a:lnTo>
                <a:lnTo>
                  <a:pt x="795" y="846"/>
                </a:lnTo>
                <a:lnTo>
                  <a:pt x="808" y="847"/>
                </a:lnTo>
                <a:lnTo>
                  <a:pt x="821" y="848"/>
                </a:lnTo>
                <a:lnTo>
                  <a:pt x="834" y="849"/>
                </a:lnTo>
                <a:lnTo>
                  <a:pt x="847" y="851"/>
                </a:lnTo>
                <a:lnTo>
                  <a:pt x="860" y="853"/>
                </a:lnTo>
                <a:lnTo>
                  <a:pt x="872" y="856"/>
                </a:lnTo>
                <a:lnTo>
                  <a:pt x="884" y="859"/>
                </a:lnTo>
                <a:lnTo>
                  <a:pt x="896" y="862"/>
                </a:lnTo>
                <a:lnTo>
                  <a:pt x="908" y="866"/>
                </a:lnTo>
                <a:lnTo>
                  <a:pt x="920" y="871"/>
                </a:lnTo>
                <a:lnTo>
                  <a:pt x="931" y="875"/>
                </a:lnTo>
                <a:lnTo>
                  <a:pt x="943" y="881"/>
                </a:lnTo>
                <a:lnTo>
                  <a:pt x="954" y="886"/>
                </a:lnTo>
                <a:lnTo>
                  <a:pt x="965" y="892"/>
                </a:lnTo>
                <a:lnTo>
                  <a:pt x="975" y="898"/>
                </a:lnTo>
                <a:lnTo>
                  <a:pt x="985" y="905"/>
                </a:lnTo>
                <a:lnTo>
                  <a:pt x="996" y="912"/>
                </a:lnTo>
                <a:lnTo>
                  <a:pt x="1005" y="919"/>
                </a:lnTo>
                <a:lnTo>
                  <a:pt x="1015" y="927"/>
                </a:lnTo>
                <a:lnTo>
                  <a:pt x="1024" y="935"/>
                </a:lnTo>
                <a:lnTo>
                  <a:pt x="1033" y="943"/>
                </a:lnTo>
                <a:lnTo>
                  <a:pt x="1042" y="952"/>
                </a:lnTo>
                <a:lnTo>
                  <a:pt x="1050" y="961"/>
                </a:lnTo>
                <a:lnTo>
                  <a:pt x="1058" y="970"/>
                </a:lnTo>
                <a:lnTo>
                  <a:pt x="1065" y="980"/>
                </a:lnTo>
                <a:lnTo>
                  <a:pt x="1073" y="989"/>
                </a:lnTo>
                <a:lnTo>
                  <a:pt x="1080" y="999"/>
                </a:lnTo>
                <a:lnTo>
                  <a:pt x="1086" y="1010"/>
                </a:lnTo>
                <a:lnTo>
                  <a:pt x="1092" y="1020"/>
                </a:lnTo>
                <a:lnTo>
                  <a:pt x="1098" y="1031"/>
                </a:lnTo>
                <a:lnTo>
                  <a:pt x="1104" y="1042"/>
                </a:lnTo>
                <a:lnTo>
                  <a:pt x="1109" y="1053"/>
                </a:lnTo>
                <a:lnTo>
                  <a:pt x="1114" y="1042"/>
                </a:lnTo>
                <a:lnTo>
                  <a:pt x="1119" y="1031"/>
                </a:lnTo>
                <a:lnTo>
                  <a:pt x="1125" y="1020"/>
                </a:lnTo>
                <a:lnTo>
                  <a:pt x="1131" y="1010"/>
                </a:lnTo>
                <a:lnTo>
                  <a:pt x="1138" y="999"/>
                </a:lnTo>
                <a:lnTo>
                  <a:pt x="1145" y="989"/>
                </a:lnTo>
                <a:lnTo>
                  <a:pt x="1152" y="980"/>
                </a:lnTo>
                <a:lnTo>
                  <a:pt x="1159" y="970"/>
                </a:lnTo>
                <a:lnTo>
                  <a:pt x="1167" y="961"/>
                </a:lnTo>
                <a:lnTo>
                  <a:pt x="1176" y="952"/>
                </a:lnTo>
                <a:lnTo>
                  <a:pt x="1193" y="935"/>
                </a:lnTo>
                <a:lnTo>
                  <a:pt x="1202" y="927"/>
                </a:lnTo>
                <a:lnTo>
                  <a:pt x="1212" y="919"/>
                </a:lnTo>
                <a:lnTo>
                  <a:pt x="1222" y="912"/>
                </a:lnTo>
                <a:lnTo>
                  <a:pt x="1232" y="905"/>
                </a:lnTo>
                <a:lnTo>
                  <a:pt x="1242" y="898"/>
                </a:lnTo>
                <a:lnTo>
                  <a:pt x="1253" y="892"/>
                </a:lnTo>
                <a:lnTo>
                  <a:pt x="1263" y="886"/>
                </a:lnTo>
                <a:lnTo>
                  <a:pt x="1274" y="881"/>
                </a:lnTo>
                <a:lnTo>
                  <a:pt x="1286" y="875"/>
                </a:lnTo>
                <a:lnTo>
                  <a:pt x="1297" y="871"/>
                </a:lnTo>
                <a:lnTo>
                  <a:pt x="1309" y="866"/>
                </a:lnTo>
                <a:lnTo>
                  <a:pt x="1321" y="862"/>
                </a:lnTo>
                <a:lnTo>
                  <a:pt x="1333" y="859"/>
                </a:lnTo>
                <a:lnTo>
                  <a:pt x="1345" y="856"/>
                </a:lnTo>
                <a:lnTo>
                  <a:pt x="1358" y="853"/>
                </a:lnTo>
                <a:lnTo>
                  <a:pt x="1370" y="851"/>
                </a:lnTo>
                <a:lnTo>
                  <a:pt x="1383" y="849"/>
                </a:lnTo>
                <a:lnTo>
                  <a:pt x="1396" y="848"/>
                </a:lnTo>
                <a:lnTo>
                  <a:pt x="1409" y="847"/>
                </a:lnTo>
                <a:lnTo>
                  <a:pt x="1422" y="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white">
          <a:xfrm>
            <a:off x="900000" y="259200"/>
            <a:ext cx="7344000" cy="93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2062800"/>
            <a:ext cx="7344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99592" y="6402531"/>
            <a:ext cx="10081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[pvm]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64000" y="6402531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Yksikkö/Projekti/Esittäjä | Esityksen otsikko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32000" y="6402531"/>
            <a:ext cx="3235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Kuva 6" descr="KelaFpa_väri_iso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2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E0D7494F-2E4D-3142-A17F-C73B6409832D}" type="datetimeFigureOut">
              <a:rPr lang="en-US" smtClean="0">
                <a:solidFill>
                  <a:srgbClr val="242852"/>
                </a:solidFill>
              </a:rPr>
              <a:pPr defTabSz="457200"/>
              <a:t>9/22/2016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9CF51F6B-0EC2-7840-8F53-CA8F046FEF2F}" type="slidenum">
              <a:rPr lang="en-US" smtClean="0">
                <a:solidFill>
                  <a:srgbClr val="242852"/>
                </a:solidFill>
              </a:rPr>
              <a:pPr defTabSz="457200"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344000" cy="1873920"/>
          </a:xfrm>
        </p:spPr>
        <p:txBody>
          <a:bodyPr/>
          <a:lstStyle/>
          <a:p>
            <a:r>
              <a:rPr lang="fi-FI" sz="4800" dirty="0" smtClean="0"/>
              <a:t>E</a:t>
            </a:r>
            <a:r>
              <a:rPr lang="en-US" sz="4800" dirty="0" err="1" smtClean="0"/>
              <a:t>xperimenting</a:t>
            </a:r>
            <a:r>
              <a:rPr lang="en-US" sz="4800" dirty="0" smtClean="0"/>
              <a:t> Basic Income (BI) in Finland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NORDIC BIEN </a:t>
            </a:r>
            <a:r>
              <a:rPr lang="fi-FI" dirty="0" err="1" smtClean="0"/>
              <a:t>-meeting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Copenhangen</a:t>
            </a:r>
            <a:r>
              <a:rPr lang="fi-FI" dirty="0" smtClean="0"/>
              <a:t> 22.-23. </a:t>
            </a:r>
            <a:r>
              <a:rPr lang="en-US" sz="3200" dirty="0" smtClean="0"/>
              <a:t>September  2016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Olli Kangas (olli.kangas@kela.fi)</a:t>
            </a:r>
            <a:br>
              <a:rPr lang="en-US" sz="2000" dirty="0" smtClean="0"/>
            </a:br>
            <a:r>
              <a:rPr lang="en-US" sz="2000" dirty="0" smtClean="0"/>
              <a:t>Professor, Director of Governmental Relations</a:t>
            </a:r>
            <a:br>
              <a:rPr lang="en-US" sz="2000" dirty="0" smtClean="0"/>
            </a:br>
            <a:r>
              <a:rPr lang="en-US" sz="2000" dirty="0" err="1" smtClean="0"/>
              <a:t>Kela</a:t>
            </a:r>
            <a:r>
              <a:rPr lang="en-US" sz="2000" dirty="0" smtClean="0"/>
              <a:t>, Social Insurance Institution of Finland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973137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59200"/>
            <a:ext cx="8496944" cy="936000"/>
          </a:xfrm>
        </p:spPr>
        <p:txBody>
          <a:bodyPr/>
          <a:lstStyle/>
          <a:p>
            <a:r>
              <a:rPr lang="fi-FI" sz="3200" dirty="0" smtClean="0"/>
              <a:t>Bill on the </a:t>
            </a:r>
            <a:r>
              <a:rPr lang="fi-FI" sz="3200" dirty="0" err="1" smtClean="0"/>
              <a:t>experiment</a:t>
            </a:r>
            <a:r>
              <a:rPr lang="fi-FI" sz="3200" dirty="0"/>
              <a:t> </a:t>
            </a:r>
            <a:r>
              <a:rPr lang="fi-FI" sz="3200" dirty="0" err="1" smtClean="0"/>
              <a:t>was</a:t>
            </a:r>
            <a:r>
              <a:rPr lang="fi-FI" sz="3200" dirty="0" smtClean="0"/>
              <a:t> </a:t>
            </a:r>
            <a:r>
              <a:rPr lang="fi-FI" sz="3200" dirty="0" err="1" smtClean="0"/>
              <a:t>sent</a:t>
            </a:r>
            <a:r>
              <a:rPr lang="fi-FI" sz="3200" dirty="0" smtClean="0"/>
              <a:t> 25. August 2016 for </a:t>
            </a:r>
            <a:r>
              <a:rPr lang="fi-FI" sz="3200" dirty="0" err="1" smtClean="0"/>
              <a:t>public</a:t>
            </a:r>
            <a:r>
              <a:rPr lang="fi-FI" sz="3200" dirty="0" smtClean="0"/>
              <a:t> </a:t>
            </a:r>
            <a:r>
              <a:rPr lang="fi-FI" sz="3200" dirty="0" err="1" smtClean="0"/>
              <a:t>hearing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248480" cy="4680520"/>
          </a:xfrm>
        </p:spPr>
        <p:txBody>
          <a:bodyPr/>
          <a:lstStyle/>
          <a:p>
            <a:r>
              <a:rPr lang="en-US" dirty="0" smtClean="0"/>
              <a:t>BI 560€ net a month</a:t>
            </a:r>
          </a:p>
          <a:p>
            <a:r>
              <a:rPr lang="en-US" dirty="0" smtClean="0"/>
              <a:t>Present taxation on income exceeding 560€</a:t>
            </a:r>
          </a:p>
          <a:p>
            <a:r>
              <a:rPr lang="en-US" dirty="0" smtClean="0"/>
              <a:t>Social benefits exceeding 560€ will be paid out as previously</a:t>
            </a:r>
          </a:p>
          <a:p>
            <a:pPr lvl="1"/>
            <a:r>
              <a:rPr lang="en-US" dirty="0" smtClean="0"/>
              <a:t>Nobody will loose</a:t>
            </a:r>
          </a:p>
          <a:p>
            <a:pPr lvl="1"/>
            <a:r>
              <a:rPr lang="en-US" dirty="0" smtClean="0"/>
              <a:t>Housing allowance and social assistance are tested against basic income</a:t>
            </a:r>
          </a:p>
          <a:p>
            <a:r>
              <a:rPr lang="en-US" dirty="0" smtClean="0"/>
              <a:t>Work income ’float’ on BI</a:t>
            </a:r>
          </a:p>
          <a:p>
            <a:r>
              <a:rPr lang="en-US" dirty="0" smtClean="0"/>
              <a:t>Obligatory participation</a:t>
            </a:r>
          </a:p>
          <a:p>
            <a:r>
              <a:rPr lang="en-US" dirty="0" smtClean="0"/>
              <a:t>1.1. 2017 ends 31.12.2018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55976" y="1484784"/>
            <a:ext cx="4680520" cy="4824536"/>
          </a:xfrm>
        </p:spPr>
        <p:txBody>
          <a:bodyPr/>
          <a:lstStyle/>
          <a:p>
            <a:r>
              <a:rPr lang="en-US" dirty="0" smtClean="0"/>
              <a:t>2 000 (possibly 3 000) unemployed who get flat-rate benefit from </a:t>
            </a:r>
            <a:r>
              <a:rPr lang="en-US" dirty="0" err="1" smtClean="0"/>
              <a:t>Kela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Random selection into the treatment group</a:t>
            </a:r>
          </a:p>
          <a:p>
            <a:pPr lvl="1"/>
            <a:r>
              <a:rPr lang="en-US" dirty="0" smtClean="0"/>
              <a:t>The rest of the </a:t>
            </a:r>
            <a:r>
              <a:rPr lang="en-US" dirty="0" err="1" smtClean="0"/>
              <a:t>Kela</a:t>
            </a:r>
            <a:r>
              <a:rPr lang="en-US" dirty="0" smtClean="0"/>
              <a:t> unemployed (app. 130 000) form the control group</a:t>
            </a:r>
          </a:p>
          <a:p>
            <a:r>
              <a:rPr lang="en-US" dirty="0" smtClean="0"/>
              <a:t>The follow up studies: </a:t>
            </a:r>
          </a:p>
          <a:p>
            <a:pPr lvl="1"/>
            <a:r>
              <a:rPr lang="en-US" dirty="0" smtClean="0"/>
              <a:t>Registers on income, employment, use of medicine, medical treatment</a:t>
            </a:r>
          </a:p>
          <a:p>
            <a:pPr lvl="1"/>
            <a:r>
              <a:rPr lang="en-US" dirty="0" smtClean="0"/>
              <a:t>Surveys and interviews  on: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ther aspects of welfare</a:t>
            </a:r>
          </a:p>
          <a:p>
            <a:pPr lvl="2"/>
            <a:r>
              <a:rPr lang="en-US" dirty="0" smtClean="0"/>
              <a:t>Experiences on bureaucracy  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10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WHY THE EXPERIMENT WAS SQUEEZED?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4464" cy="467843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Constitutional </a:t>
            </a:r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Question on equal treatment</a:t>
            </a:r>
          </a:p>
          <a:p>
            <a:pPr lvl="2"/>
            <a:r>
              <a:rPr lang="en-US" dirty="0" smtClean="0"/>
              <a:t>Different levels and different tax systems ruled out</a:t>
            </a:r>
          </a:p>
          <a:p>
            <a:r>
              <a:rPr lang="en-US" dirty="0" smtClean="0"/>
              <a:t>Tax authorities not involved in writing the law</a:t>
            </a:r>
          </a:p>
          <a:p>
            <a:pPr lvl="1"/>
            <a:r>
              <a:rPr lang="en-US" dirty="0" smtClean="0"/>
              <a:t>Tax-free benefit &amp; present tax system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Kela</a:t>
            </a:r>
            <a:r>
              <a:rPr lang="en-US" dirty="0" smtClean="0"/>
              <a:t> unemployed</a:t>
            </a:r>
          </a:p>
          <a:p>
            <a:pPr lvl="1"/>
            <a:r>
              <a:rPr lang="en-US" dirty="0" smtClean="0"/>
              <a:t>Easy to make a random sampling</a:t>
            </a:r>
          </a:p>
          <a:p>
            <a:pPr lvl="1"/>
            <a:r>
              <a:rPr lang="en-US" dirty="0" smtClean="0"/>
              <a:t>Easier to write a law for one specific group than for many groups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0" y="1412776"/>
            <a:ext cx="4320488" cy="4606424"/>
          </a:xfrm>
        </p:spPr>
        <p:txBody>
          <a:bodyPr/>
          <a:lstStyle/>
          <a:p>
            <a:pPr lvl="1"/>
            <a:r>
              <a:rPr lang="en-US" dirty="0" err="1" smtClean="0"/>
              <a:t>Kela</a:t>
            </a:r>
            <a:r>
              <a:rPr lang="en-US" dirty="0" smtClean="0"/>
              <a:t> benefits can be used for experimental purposes</a:t>
            </a:r>
          </a:p>
          <a:p>
            <a:r>
              <a:rPr lang="en-US" dirty="0" smtClean="0"/>
              <a:t>Other legal constraints</a:t>
            </a:r>
          </a:p>
          <a:p>
            <a:pPr lvl="1"/>
            <a:r>
              <a:rPr lang="en-US" dirty="0" smtClean="0"/>
              <a:t>Implementing BI in a complex institutional setting is very demanding</a:t>
            </a:r>
          </a:p>
          <a:p>
            <a:r>
              <a:rPr lang="en-US" dirty="0" smtClean="0"/>
              <a:t>Time pressure</a:t>
            </a:r>
          </a:p>
          <a:p>
            <a:pPr lvl="1"/>
            <a:r>
              <a:rPr lang="en-US" dirty="0" smtClean="0"/>
              <a:t>To write and pass the legislation</a:t>
            </a:r>
          </a:p>
          <a:p>
            <a:pPr lvl="1"/>
            <a:r>
              <a:rPr lang="en-US" dirty="0" smtClean="0"/>
              <a:t>To create a ICT platform for paying out the benefit</a:t>
            </a:r>
          </a:p>
          <a:p>
            <a:r>
              <a:rPr lang="en-US" dirty="0" smtClean="0"/>
              <a:t>Changing </a:t>
            </a:r>
            <a:r>
              <a:rPr lang="en-US" dirty="0" err="1" smtClean="0"/>
              <a:t>Kela’s</a:t>
            </a:r>
            <a:r>
              <a:rPr lang="en-US" dirty="0" smtClean="0"/>
              <a:t> ICT systems limited the size of the treatment group</a:t>
            </a:r>
          </a:p>
          <a:p>
            <a:pPr lvl="1"/>
            <a:r>
              <a:rPr lang="en-US" dirty="0" smtClean="0"/>
              <a:t>Partially manual decisions and payments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11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/>
              <a:t>Reactions</a:t>
            </a:r>
            <a:r>
              <a:rPr lang="fi-FI" sz="3600" dirty="0" smtClean="0"/>
              <a:t> on the Bill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2448" cy="4896544"/>
          </a:xfrm>
        </p:spPr>
        <p:txBody>
          <a:bodyPr/>
          <a:lstStyle/>
          <a:p>
            <a:r>
              <a:rPr lang="en-US" b="1" dirty="0" smtClean="0"/>
              <a:t>Social democrats</a:t>
            </a:r>
          </a:p>
          <a:p>
            <a:pPr lvl="1"/>
            <a:r>
              <a:rPr lang="en-US" dirty="0" smtClean="0"/>
              <a:t>This is a joke and nonsense</a:t>
            </a:r>
          </a:p>
          <a:p>
            <a:pPr lvl="1"/>
            <a:r>
              <a:rPr lang="en-US" dirty="0" smtClean="0"/>
              <a:t>How a researchers who have self-respect can suggest this kind of bullshit</a:t>
            </a:r>
          </a:p>
          <a:p>
            <a:r>
              <a:rPr lang="en-US" b="1" dirty="0" smtClean="0"/>
              <a:t>The Greens </a:t>
            </a:r>
          </a:p>
          <a:p>
            <a:pPr lvl="1"/>
            <a:r>
              <a:rPr lang="en-US" dirty="0" smtClean="0"/>
              <a:t>A deliberate falsification of the idea of BI </a:t>
            </a:r>
          </a:p>
          <a:p>
            <a:pPr lvl="1"/>
            <a:r>
              <a:rPr lang="en-US" dirty="0" smtClean="0"/>
              <a:t>Fully stupid experiment</a:t>
            </a:r>
          </a:p>
          <a:p>
            <a:r>
              <a:rPr lang="en-US" b="1" dirty="0" smtClean="0"/>
              <a:t>Left wing</a:t>
            </a:r>
          </a:p>
          <a:p>
            <a:pPr lvl="1"/>
            <a:r>
              <a:rPr lang="en-US" dirty="0" smtClean="0"/>
              <a:t>Where are the young, students, free lancers, micro entrepreneurs, other self-employed?</a:t>
            </a:r>
          </a:p>
          <a:p>
            <a:pPr lvl="1"/>
            <a:r>
              <a:rPr lang="en-US" dirty="0" smtClean="0"/>
              <a:t>No reliable results</a:t>
            </a:r>
          </a:p>
          <a:p>
            <a:pPr lvl="1"/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680520" cy="4894456"/>
          </a:xfrm>
        </p:spPr>
        <p:txBody>
          <a:bodyPr/>
          <a:lstStyle/>
          <a:p>
            <a:r>
              <a:rPr lang="en-US" b="1" dirty="0" smtClean="0"/>
              <a:t>Christian Democrats</a:t>
            </a:r>
          </a:p>
          <a:p>
            <a:pPr lvl="1"/>
            <a:r>
              <a:rPr lang="en-US" dirty="0" smtClean="0"/>
              <a:t>Universal Credit would be better</a:t>
            </a:r>
          </a:p>
          <a:p>
            <a:r>
              <a:rPr lang="en-US" b="1" dirty="0" smtClean="0"/>
              <a:t>Center</a:t>
            </a:r>
          </a:p>
          <a:p>
            <a:pPr lvl="1"/>
            <a:r>
              <a:rPr lang="en-US" dirty="0" smtClean="0"/>
              <a:t>Why youth excluded?</a:t>
            </a:r>
          </a:p>
          <a:p>
            <a:pPr lvl="1"/>
            <a:r>
              <a:rPr lang="en-US" dirty="0" smtClean="0"/>
              <a:t>Not a perfect model, but good enough to start with</a:t>
            </a:r>
          </a:p>
          <a:p>
            <a:r>
              <a:rPr lang="en-US" b="1" dirty="0" smtClean="0"/>
              <a:t>Economists</a:t>
            </a:r>
          </a:p>
          <a:p>
            <a:pPr lvl="1"/>
            <a:r>
              <a:rPr lang="en-US" dirty="0" smtClean="0"/>
              <a:t>Not a model for general implementation</a:t>
            </a:r>
          </a:p>
          <a:p>
            <a:pPr lvl="1"/>
            <a:r>
              <a:rPr lang="en-US" dirty="0" smtClean="0"/>
              <a:t>Focus on the unemployed is well-motivated</a:t>
            </a:r>
          </a:p>
          <a:p>
            <a:pPr lvl="1"/>
            <a:r>
              <a:rPr lang="en-US" dirty="0" smtClean="0"/>
              <a:t>Good enough </a:t>
            </a:r>
          </a:p>
          <a:p>
            <a:pPr lvl="1"/>
            <a:r>
              <a:rPr lang="en-US" dirty="0" smtClean="0"/>
              <a:t>Employment effects are the effects among the group selected to be the target group of the experiment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12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 err="1" smtClean="0"/>
              <a:t>What</a:t>
            </a:r>
            <a:r>
              <a:rPr lang="fi-FI" sz="4400" b="1" dirty="0" smtClean="0"/>
              <a:t> </a:t>
            </a:r>
            <a:r>
              <a:rPr lang="fi-FI" sz="4400" b="1" dirty="0" err="1" smtClean="0"/>
              <a:t>next</a:t>
            </a:r>
            <a:r>
              <a:rPr lang="fi-FI" sz="4400" b="1" dirty="0" smtClean="0"/>
              <a:t>?</a:t>
            </a:r>
            <a:endParaRPr lang="fi-FI" sz="4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772816"/>
            <a:ext cx="8136904" cy="4680520"/>
          </a:xfrm>
        </p:spPr>
        <p:txBody>
          <a:bodyPr/>
          <a:lstStyle/>
          <a:p>
            <a:r>
              <a:rPr lang="en-US" dirty="0" smtClean="0"/>
              <a:t>Dead-line for public hearing was 9. September 2016</a:t>
            </a:r>
          </a:p>
          <a:p>
            <a:r>
              <a:rPr lang="en-US" dirty="0" smtClean="0"/>
              <a:t>the Ministry of Social Affairs will reform the Bill</a:t>
            </a:r>
          </a:p>
          <a:p>
            <a:r>
              <a:rPr lang="en-US" dirty="0" smtClean="0"/>
              <a:t>The Bill will be sent to special inspection to parliamentary committees – Constitutional committee is the most decisive </a:t>
            </a:r>
          </a:p>
          <a:p>
            <a:pPr lvl="1"/>
            <a:r>
              <a:rPr lang="en-US" dirty="0" smtClean="0"/>
              <a:t>Is it possible to carry out nation-wide experiments with humans?</a:t>
            </a:r>
          </a:p>
          <a:p>
            <a:pPr lvl="2"/>
            <a:r>
              <a:rPr lang="en-US" dirty="0" smtClean="0"/>
              <a:t>Previously municipal experiments are allowed</a:t>
            </a:r>
          </a:p>
          <a:p>
            <a:r>
              <a:rPr lang="en-US" dirty="0"/>
              <a:t>At </a:t>
            </a:r>
            <a:r>
              <a:rPr lang="en-US" dirty="0" err="1"/>
              <a:t>Kela</a:t>
            </a:r>
            <a:r>
              <a:rPr lang="en-US" dirty="0"/>
              <a:t> we are planning the sampling and information </a:t>
            </a:r>
            <a:r>
              <a:rPr lang="en-US" dirty="0" smtClean="0"/>
              <a:t>to be sent to </a:t>
            </a:r>
            <a:r>
              <a:rPr lang="en-US" dirty="0"/>
              <a:t>the treatment group, preparing ICT </a:t>
            </a:r>
            <a:r>
              <a:rPr lang="en-US" dirty="0" smtClean="0"/>
              <a:t>systems, </a:t>
            </a:r>
            <a:r>
              <a:rPr lang="en-US" dirty="0"/>
              <a:t>training the staff needed for running the benefit, </a:t>
            </a:r>
            <a:r>
              <a:rPr lang="en-US" dirty="0" err="1"/>
              <a:t>etc</a:t>
            </a:r>
            <a:r>
              <a:rPr lang="en-US" dirty="0"/>
              <a:t>….</a:t>
            </a:r>
            <a:endParaRPr lang="en-US" dirty="0" smtClean="0"/>
          </a:p>
          <a:p>
            <a:r>
              <a:rPr lang="en-US" dirty="0" smtClean="0"/>
              <a:t>The rest is highly a political process and whatever can </a:t>
            </a:r>
            <a:r>
              <a:rPr lang="en-US" dirty="0" smtClean="0"/>
              <a:t>happen</a:t>
            </a:r>
          </a:p>
          <a:p>
            <a:r>
              <a:rPr lang="en-US" dirty="0" smtClean="0"/>
              <a:t>Final report due to 15, November 2016</a:t>
            </a:r>
            <a:endParaRPr lang="en-US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13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 smtClean="0"/>
              <a:t>AT PRESENT IT SEEMS </a:t>
            </a:r>
            <a:r>
              <a:rPr lang="fi-FI" sz="3200" b="1" dirty="0" smtClean="0"/>
              <a:t>THAT A WIDER EXPERIMENT BEGINS 2018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538016"/>
          </a:xfrm>
        </p:spPr>
        <p:txBody>
          <a:bodyPr/>
          <a:lstStyle/>
          <a:p>
            <a:r>
              <a:rPr lang="en-US" dirty="0" smtClean="0"/>
              <a:t>Critics against the model presented in the bill </a:t>
            </a:r>
          </a:p>
          <a:p>
            <a:pPr lvl="1"/>
            <a:r>
              <a:rPr lang="en-US" dirty="0" smtClean="0"/>
              <a:t>1. Too small sample</a:t>
            </a:r>
          </a:p>
          <a:p>
            <a:pPr lvl="2"/>
            <a:r>
              <a:rPr lang="en-US" dirty="0" smtClean="0"/>
              <a:t>Can </a:t>
            </a:r>
            <a:r>
              <a:rPr lang="en-US" dirty="0" smtClean="0"/>
              <a:t>easily </a:t>
            </a:r>
            <a:r>
              <a:rPr lang="en-US" dirty="0" smtClean="0"/>
              <a:t>be expanded to 6 </a:t>
            </a:r>
            <a:r>
              <a:rPr lang="en-US" dirty="0"/>
              <a:t>5</a:t>
            </a:r>
            <a:r>
              <a:rPr lang="en-US" dirty="0" smtClean="0"/>
              <a:t>00 person</a:t>
            </a:r>
          </a:p>
          <a:p>
            <a:pPr lvl="1"/>
            <a:r>
              <a:rPr lang="en-US" dirty="0" smtClean="0"/>
              <a:t>2. Only unemployed </a:t>
            </a:r>
          </a:p>
          <a:p>
            <a:pPr lvl="2"/>
            <a:r>
              <a:rPr lang="en-US" dirty="0" smtClean="0"/>
              <a:t>Other groups are ‘expensive’</a:t>
            </a:r>
            <a:endParaRPr lang="en-US" dirty="0" smtClean="0"/>
          </a:p>
          <a:p>
            <a:pPr lvl="1"/>
            <a:r>
              <a:rPr lang="en-US" dirty="0" smtClean="0"/>
              <a:t>3. Tax system not present</a:t>
            </a:r>
          </a:p>
          <a:p>
            <a:pPr lvl="1"/>
            <a:r>
              <a:rPr lang="en-US" dirty="0" smtClean="0"/>
              <a:t>4. Not local experiment (can be expanded cf. 1.)	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smtClean="0"/>
              <a:t>the question is about money</a:t>
            </a:r>
          </a:p>
          <a:p>
            <a:pPr lvl="1"/>
            <a:r>
              <a:rPr lang="en-US" dirty="0" smtClean="0"/>
              <a:t>Experiment budget is €20 Mill</a:t>
            </a:r>
          </a:p>
          <a:p>
            <a:pPr lvl="2"/>
            <a:r>
              <a:rPr lang="en-US" dirty="0" smtClean="0"/>
              <a:t>€6 Mill will be used for the </a:t>
            </a:r>
            <a:r>
              <a:rPr lang="en-US" dirty="0" smtClean="0"/>
              <a:t>pilot study of </a:t>
            </a:r>
            <a:r>
              <a:rPr lang="en-US" dirty="0" smtClean="0"/>
              <a:t>the 2017</a:t>
            </a:r>
          </a:p>
          <a:p>
            <a:pPr lvl="1"/>
            <a:r>
              <a:rPr lang="en-US" dirty="0" smtClean="0"/>
              <a:t>1 000 persons without Kelan benefits will cost €14 </a:t>
            </a:r>
            <a:r>
              <a:rPr lang="en-US" dirty="0" smtClean="0"/>
              <a:t>Mill</a:t>
            </a:r>
          </a:p>
          <a:p>
            <a:pPr lvl="1"/>
            <a:r>
              <a:rPr lang="en-US" dirty="0" smtClean="0"/>
              <a:t>If taxes collected on income exceeding BI can be used for experiment the sample can be expanded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Obligatory vs. voluntary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Extra resources?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14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urun_yliopisto_logo_rgb_T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5" y="3998302"/>
            <a:ext cx="3108367" cy="896754"/>
          </a:xfrm>
          <a:prstGeom prst="rect">
            <a:avLst/>
          </a:prstGeom>
        </p:spPr>
      </p:pic>
      <p:pic>
        <p:nvPicPr>
          <p:cNvPr id="11" name="Picture 10" descr="Kela_F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336107" cy="124937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5692717"/>
            <a:ext cx="3340641" cy="116528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8" name="Picture 7" descr="testi6_transpare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1" y="5485004"/>
            <a:ext cx="1310626" cy="1226144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1538707" y="6021698"/>
            <a:ext cx="256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629DD1">
                    <a:lumMod val="75000"/>
                  </a:srgbClr>
                </a:solidFill>
              </a:rPr>
              <a:t>Tackling Inequalities</a:t>
            </a:r>
          </a:p>
          <a:p>
            <a:pPr defTabSz="457200"/>
            <a:r>
              <a:rPr lang="en-US" b="1" dirty="0" smtClean="0">
                <a:solidFill>
                  <a:srgbClr val="629DD1">
                    <a:lumMod val="75000"/>
                  </a:srgbClr>
                </a:solidFill>
              </a:rPr>
              <a:t>in Time of Austerity</a:t>
            </a:r>
            <a:endParaRPr lang="en-US" b="1" dirty="0">
              <a:solidFill>
                <a:srgbClr val="629DD1">
                  <a:lumMod val="75000"/>
                </a:srgbClr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2483768" y="4418002"/>
            <a:ext cx="1695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i-FI" sz="2400" b="1" dirty="0" err="1">
                <a:solidFill>
                  <a:srgbClr val="297FD5">
                    <a:lumMod val="75000"/>
                  </a:srgbClr>
                </a:solidFill>
              </a:rPr>
              <a:t>University</a:t>
            </a:r>
            <a:r>
              <a:rPr lang="fi-FI" sz="2400" b="1" dirty="0">
                <a:solidFill>
                  <a:srgbClr val="297FD5">
                    <a:lumMod val="75000"/>
                  </a:srgbClr>
                </a:solidFill>
              </a:rPr>
              <a:t> </a:t>
            </a:r>
            <a:endParaRPr lang="fi-FI" sz="2400" b="1" dirty="0" smtClean="0">
              <a:solidFill>
                <a:srgbClr val="297FD5">
                  <a:lumMod val="75000"/>
                </a:srgbClr>
              </a:solidFill>
            </a:endParaRPr>
          </a:p>
          <a:p>
            <a:pPr defTabSz="457200"/>
            <a:r>
              <a:rPr lang="fi-FI" sz="2400" b="1" dirty="0" smtClean="0">
                <a:solidFill>
                  <a:srgbClr val="297FD5">
                    <a:lumMod val="75000"/>
                  </a:srgbClr>
                </a:solidFill>
              </a:rPr>
              <a:t>of </a:t>
            </a:r>
            <a:r>
              <a:rPr lang="fi-FI" sz="2400" b="1" dirty="0">
                <a:solidFill>
                  <a:srgbClr val="297FD5">
                    <a:lumMod val="75000"/>
                  </a:srgbClr>
                </a:solidFill>
              </a:rPr>
              <a:t>Tampere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432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28081" y="2406079"/>
            <a:ext cx="5088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</a:rPr>
              <a:t>Economic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</a:rPr>
              <a:t> Center VATT</a:t>
            </a:r>
            <a:endParaRPr lang="fi-F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635896" y="5245268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</a:rPr>
              <a:t>Indipendence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</a:rPr>
              <a:t>Foundation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</a:rPr>
              <a:t> SITRA</a:t>
            </a:r>
          </a:p>
        </p:txBody>
      </p:sp>
    </p:spTree>
    <p:extLst>
      <p:ext uri="{BB962C8B-B14F-4D97-AF65-F5344CB8AC3E}">
        <p14:creationId xmlns:p14="http://schemas.microsoft.com/office/powerpoint/2010/main" val="27690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59200"/>
            <a:ext cx="8568952" cy="936000"/>
          </a:xfrm>
        </p:spPr>
        <p:txBody>
          <a:bodyPr/>
          <a:lstStyle/>
          <a:p>
            <a:r>
              <a:rPr lang="fi-FI" b="1" dirty="0" smtClean="0"/>
              <a:t>BACK GROUND:  </a:t>
            </a:r>
            <a:r>
              <a:rPr lang="fi-FI" b="1" dirty="0" err="1" smtClean="0"/>
              <a:t>Why</a:t>
            </a:r>
            <a:r>
              <a:rPr lang="fi-FI" b="1" dirty="0" smtClean="0"/>
              <a:t> a BI </a:t>
            </a:r>
            <a:r>
              <a:rPr lang="fi-FI" b="1" dirty="0" err="1" smtClean="0"/>
              <a:t>ex</a:t>
            </a:r>
            <a:r>
              <a:rPr lang="fi-FI" dirty="0" err="1" smtClean="0"/>
              <a:t>periment</a:t>
            </a:r>
            <a:r>
              <a:rPr lang="fi-FI" dirty="0" smtClean="0"/>
              <a:t>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896544"/>
          </a:xfrm>
        </p:spPr>
        <p:txBody>
          <a:bodyPr/>
          <a:lstStyle/>
          <a:p>
            <a:r>
              <a:rPr lang="en-US" dirty="0" smtClean="0"/>
              <a:t>The Center-True Finns-Conservatives coalition cabinet (nominated 28. May 2015) took basic income experiment in its working program</a:t>
            </a:r>
          </a:p>
          <a:p>
            <a:r>
              <a:rPr lang="en-US" dirty="0" smtClean="0"/>
              <a:t>BI is seen as a solution to a number of problems:</a:t>
            </a:r>
          </a:p>
          <a:p>
            <a:pPr lvl="1"/>
            <a:r>
              <a:rPr lang="en-US" dirty="0" smtClean="0"/>
              <a:t>Changes in the </a:t>
            </a:r>
            <a:r>
              <a:rPr lang="en-US" dirty="0" err="1" smtClean="0"/>
              <a:t>labour</a:t>
            </a:r>
            <a:r>
              <a:rPr lang="en-US" dirty="0" smtClean="0"/>
              <a:t> markets / non-standard employment</a:t>
            </a:r>
          </a:p>
          <a:p>
            <a:pPr lvl="1"/>
            <a:r>
              <a:rPr lang="en-US" dirty="0" smtClean="0"/>
              <a:t>To abolish / mitigate monetary disincentives</a:t>
            </a:r>
          </a:p>
          <a:p>
            <a:pPr lvl="2"/>
            <a:r>
              <a:rPr lang="en-US" dirty="0" smtClean="0"/>
              <a:t>Income-tested basic benefits paid on top of each other create high effective marginal tax rates of 80-100%</a:t>
            </a:r>
          </a:p>
          <a:p>
            <a:pPr lvl="3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labour</a:t>
            </a:r>
            <a:r>
              <a:rPr lang="en-US" dirty="0" smtClean="0"/>
              <a:t> market subsidy + housing allowance + social assistance and income-related day care fees</a:t>
            </a:r>
          </a:p>
          <a:p>
            <a:pPr lvl="2"/>
            <a:r>
              <a:rPr lang="en-US" dirty="0" smtClean="0"/>
              <a:t>Making all work pay</a:t>
            </a:r>
            <a:endParaRPr lang="en-US" dirty="0"/>
          </a:p>
          <a:p>
            <a:pPr lvl="1"/>
            <a:r>
              <a:rPr lang="en-US" dirty="0" smtClean="0"/>
              <a:t>Bureaucratic traps</a:t>
            </a:r>
          </a:p>
          <a:p>
            <a:pPr lvl="2"/>
            <a:r>
              <a:rPr lang="en-US" dirty="0" smtClean="0"/>
              <a:t>Shifts in employment / social security statuses may cause problems and uncertainty among the benefit recipients  </a:t>
            </a:r>
            <a:endParaRPr lang="en-US" dirty="0"/>
          </a:p>
          <a:p>
            <a:pPr lvl="1"/>
            <a:r>
              <a:rPr lang="en-US" dirty="0" smtClean="0"/>
              <a:t>To simplify and tighten the basic security safety net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Steps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the </a:t>
            </a:r>
            <a:r>
              <a:rPr lang="fi-FI" dirty="0" err="1" smtClean="0"/>
              <a:t>experiment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€</a:t>
            </a:r>
            <a:r>
              <a:rPr lang="en-US" dirty="0"/>
              <a:t>20 Mill. for the experiment</a:t>
            </a:r>
          </a:p>
          <a:p>
            <a:pPr lvl="1"/>
            <a:r>
              <a:rPr lang="en-US" dirty="0"/>
              <a:t>Some extra funds for planning the experiment</a:t>
            </a:r>
          </a:p>
          <a:p>
            <a:r>
              <a:rPr lang="en-US" dirty="0"/>
              <a:t>Open competition on the funds</a:t>
            </a:r>
          </a:p>
          <a:p>
            <a:pPr lvl="1"/>
            <a:r>
              <a:rPr lang="en-US" dirty="0"/>
              <a:t>15. September 2016 </a:t>
            </a:r>
            <a:r>
              <a:rPr lang="en-US" dirty="0" err="1"/>
              <a:t>Kela’s</a:t>
            </a:r>
            <a:r>
              <a:rPr lang="en-US" dirty="0"/>
              <a:t> consortium was selected to plan the experimental setting and the model(s) </a:t>
            </a:r>
          </a:p>
          <a:p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began in the mid-October 2016 </a:t>
            </a:r>
          </a:p>
          <a:p>
            <a:r>
              <a:rPr lang="en-US" dirty="0"/>
              <a:t>The first report delivered </a:t>
            </a:r>
            <a:r>
              <a:rPr lang="en-US" dirty="0" smtClean="0"/>
              <a:t>30. </a:t>
            </a:r>
            <a:r>
              <a:rPr lang="en-US" dirty="0"/>
              <a:t>March 2016 </a:t>
            </a:r>
          </a:p>
          <a:p>
            <a:r>
              <a:rPr lang="en-US" dirty="0"/>
              <a:t>The final report is due </a:t>
            </a:r>
            <a:r>
              <a:rPr lang="en-US" dirty="0" smtClean="0"/>
              <a:t>15. </a:t>
            </a:r>
            <a:r>
              <a:rPr lang="en-US" dirty="0"/>
              <a:t>November 2016.</a:t>
            </a:r>
          </a:p>
          <a:p>
            <a:r>
              <a:rPr lang="en-US" dirty="0"/>
              <a:t>The experiment starts 1.1. 2017 and lasts 2 years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3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smtClean="0"/>
              <a:t>Mission </a:t>
            </a:r>
            <a:r>
              <a:rPr lang="fi-FI" sz="3600" b="1" dirty="0" err="1" smtClean="0"/>
              <a:t>impossible</a:t>
            </a:r>
            <a:r>
              <a:rPr lang="fi-FI" sz="3600" b="1" dirty="0" smtClean="0"/>
              <a:t>: </a:t>
            </a:r>
            <a:br>
              <a:rPr lang="fi-FI" sz="3600" b="1" dirty="0" smtClean="0"/>
            </a:br>
            <a:r>
              <a:rPr lang="fi-FI" sz="3200" dirty="0" err="1" smtClean="0"/>
              <a:t>tasks</a:t>
            </a:r>
            <a:r>
              <a:rPr lang="fi-FI" sz="3200" dirty="0" smtClean="0"/>
              <a:t> </a:t>
            </a:r>
            <a:r>
              <a:rPr lang="fi-FI" sz="3200" dirty="0" err="1" smtClean="0"/>
              <a:t>given</a:t>
            </a:r>
            <a:r>
              <a:rPr lang="fi-FI" sz="3200" dirty="0" smtClean="0"/>
              <a:t> </a:t>
            </a:r>
            <a:r>
              <a:rPr lang="fi-FI" sz="3200" dirty="0" err="1" smtClean="0"/>
              <a:t>by</a:t>
            </a:r>
            <a:r>
              <a:rPr lang="fi-FI" sz="3200" dirty="0" smtClean="0"/>
              <a:t> the </a:t>
            </a:r>
            <a:r>
              <a:rPr lang="fi-FI" sz="3200" dirty="0" err="1" smtClean="0"/>
              <a:t>Government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9654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 STUDY…</a:t>
            </a:r>
          </a:p>
          <a:p>
            <a:r>
              <a:rPr lang="en-US" sz="2800" dirty="0" smtClean="0"/>
              <a:t>Which models are the most suitable for the experiment</a:t>
            </a:r>
          </a:p>
          <a:p>
            <a:pPr lvl="1"/>
            <a:r>
              <a:rPr lang="en-US" sz="2400" dirty="0" smtClean="0"/>
              <a:t>What is the level of the monthly payment</a:t>
            </a:r>
          </a:p>
          <a:p>
            <a:r>
              <a:rPr lang="en-US" sz="2800" dirty="0" smtClean="0"/>
              <a:t>How to combine BI with income-related benefits and other basic benefits</a:t>
            </a:r>
          </a:p>
          <a:p>
            <a:r>
              <a:rPr lang="en-US" sz="2800" dirty="0" smtClean="0"/>
              <a:t>Tax treatment of different models</a:t>
            </a:r>
          </a:p>
          <a:p>
            <a:r>
              <a:rPr lang="en-US" sz="2800" dirty="0" smtClean="0"/>
              <a:t>What are the strengths and weaknesses of different models in the context of the EU legislation and the Finnish Constitution </a:t>
            </a:r>
          </a:p>
          <a:p>
            <a:r>
              <a:rPr lang="en-US" sz="2800" dirty="0" smtClean="0"/>
              <a:t>Give recommendations</a:t>
            </a:r>
            <a:r>
              <a:rPr lang="en-US" sz="2800" dirty="0"/>
              <a:t> </a:t>
            </a:r>
            <a:r>
              <a:rPr lang="en-US" sz="2800" dirty="0" smtClean="0"/>
              <a:t>on the experiment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Models explored and developed</a:t>
            </a:r>
            <a:endParaRPr lang="en-US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5040560"/>
          </a:xfrm>
        </p:spPr>
        <p:txBody>
          <a:bodyPr/>
          <a:lstStyle/>
          <a:p>
            <a:r>
              <a:rPr lang="en-US" b="1" dirty="0" smtClean="0"/>
              <a:t>Full basic income (BI)</a:t>
            </a:r>
          </a:p>
          <a:p>
            <a:pPr lvl="1"/>
            <a:r>
              <a:rPr lang="en-US" dirty="0" smtClean="0"/>
              <a:t>The level of BI is high enough to replace almost all insurance-based benefits </a:t>
            </a:r>
          </a:p>
          <a:p>
            <a:pPr lvl="1"/>
            <a:r>
              <a:rPr lang="en-US" dirty="0" smtClean="0"/>
              <a:t>Must be rather a high monthly sum, e.g.1 000€-1 500€. Realistic? </a:t>
            </a:r>
          </a:p>
          <a:p>
            <a:r>
              <a:rPr lang="en-US" b="1" dirty="0" smtClean="0"/>
              <a:t>Partial basic income</a:t>
            </a:r>
          </a:p>
          <a:p>
            <a:pPr lvl="1"/>
            <a:r>
              <a:rPr lang="en-US" dirty="0" smtClean="0"/>
              <a:t>Replaces all ’basic’ benefits but almost all insurance-based benefits left intact </a:t>
            </a:r>
          </a:p>
          <a:p>
            <a:pPr lvl="1"/>
            <a:r>
              <a:rPr lang="en-US" dirty="0" smtClean="0"/>
              <a:t>Minimum level should not be lower than the present day minimum level of basic benefits </a:t>
            </a:r>
            <a:r>
              <a:rPr lang="en-US" b="1" dirty="0" smtClean="0">
                <a:solidFill>
                  <a:srgbClr val="FF0000"/>
                </a:solidFill>
              </a:rPr>
              <a:t>(€ 550 - € 600 a month)</a:t>
            </a:r>
          </a:p>
          <a:p>
            <a:pPr lvl="1"/>
            <a:r>
              <a:rPr lang="en-US" dirty="0" smtClean="0"/>
              <a:t>Plus income-related benefits and housing &amp; child allowance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Negative income tax</a:t>
            </a:r>
          </a:p>
          <a:p>
            <a:pPr lvl="1"/>
            <a:r>
              <a:rPr lang="en-US" dirty="0" smtClean="0"/>
              <a:t>Income transfers via taxation system</a:t>
            </a:r>
          </a:p>
          <a:p>
            <a:r>
              <a:rPr lang="en-US" b="1" dirty="0" smtClean="0"/>
              <a:t>Other models</a:t>
            </a:r>
          </a:p>
          <a:p>
            <a:pPr lvl="1"/>
            <a:r>
              <a:rPr lang="en-US" dirty="0" smtClean="0"/>
              <a:t>Perhaps low BI plus ’participation’ income  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5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yhdysviiva 5"/>
          <p:cNvCxnSpPr/>
          <p:nvPr/>
        </p:nvCxnSpPr>
        <p:spPr>
          <a:xfrm flipH="1">
            <a:off x="2555776" y="1628800"/>
            <a:ext cx="1656184" cy="15841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2771800" y="1628800"/>
            <a:ext cx="2088232" cy="15841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2339752" y="5273824"/>
            <a:ext cx="2088232" cy="15841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H="1">
            <a:off x="1819665" y="5273824"/>
            <a:ext cx="1656184" cy="15841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6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Strong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?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08104" y="1412776"/>
            <a:ext cx="3528392" cy="5328592"/>
          </a:xfrm>
        </p:spPr>
        <p:txBody>
          <a:bodyPr/>
          <a:lstStyle/>
          <a:p>
            <a:r>
              <a:rPr lang="en-US" dirty="0" smtClean="0"/>
              <a:t>The support went down to </a:t>
            </a:r>
          </a:p>
          <a:p>
            <a:pPr lvl="1"/>
            <a:r>
              <a:rPr lang="en-US" dirty="0" smtClean="0"/>
              <a:t>35 per cent for BI of €500 with flat rate tax of 40% collected from income exceeding the BI. </a:t>
            </a:r>
          </a:p>
          <a:p>
            <a:pPr lvl="1"/>
            <a:r>
              <a:rPr lang="en-US" dirty="0" smtClean="0"/>
              <a:t>BI of €800 and tax rate of 55% were supported  by 29% of Finns.</a:t>
            </a:r>
          </a:p>
          <a:p>
            <a:r>
              <a:rPr lang="en-US" dirty="0" smtClean="0"/>
              <a:t>Cheap vs. expensive support and commitment</a:t>
            </a:r>
          </a:p>
          <a:p>
            <a:pPr lvl="1"/>
            <a:r>
              <a:rPr lang="en-US" dirty="0" smtClean="0"/>
              <a:t>Idea is supported but not the actual model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6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040560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11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attitudes on BI in Finland 1979-2015 </a:t>
            </a:r>
            <a:r>
              <a:rPr lang="en-US" sz="2400" dirty="0" smtClean="0"/>
              <a:t>(</a:t>
            </a:r>
            <a:r>
              <a:rPr lang="en-US" sz="2400" dirty="0" err="1"/>
              <a:t>P</a:t>
            </a:r>
            <a:r>
              <a:rPr lang="en-US" sz="2400" dirty="0" err="1" smtClean="0"/>
              <a:t>erkiö</a:t>
            </a:r>
            <a:r>
              <a:rPr lang="en-US" sz="2400" dirty="0" smtClean="0"/>
              <a:t> &amp; al. 2016)</a:t>
            </a:r>
            <a:endParaRPr lang="en-US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7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5697" y="-494929"/>
            <a:ext cx="5472607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22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59200"/>
            <a:ext cx="8784976" cy="936000"/>
          </a:xfrm>
        </p:spPr>
        <p:txBody>
          <a:bodyPr/>
          <a:lstStyle/>
          <a:p>
            <a:r>
              <a:rPr lang="fi-FI" sz="3600" dirty="0" smtClean="0"/>
              <a:t>The </a:t>
            </a:r>
            <a:r>
              <a:rPr lang="fi-FI" sz="3600" dirty="0" err="1" smtClean="0"/>
              <a:t>experimental</a:t>
            </a:r>
            <a:r>
              <a:rPr lang="fi-FI" sz="3600" dirty="0" smtClean="0"/>
              <a:t> </a:t>
            </a:r>
            <a:r>
              <a:rPr lang="fi-FI" sz="3600" dirty="0" err="1" smtClean="0"/>
              <a:t>setting</a:t>
            </a:r>
            <a:r>
              <a:rPr lang="fi-FI" sz="3600" dirty="0" smtClean="0"/>
              <a:t> </a:t>
            </a:r>
            <a:r>
              <a:rPr lang="fi-FI" sz="3600" dirty="0" err="1" smtClean="0"/>
              <a:t>planned</a:t>
            </a:r>
            <a:r>
              <a:rPr lang="fi-FI" sz="3600" dirty="0" smtClean="0"/>
              <a:t> </a:t>
            </a:r>
            <a:r>
              <a:rPr lang="fi-FI" sz="3600" dirty="0" err="1" smtClean="0"/>
              <a:t>by</a:t>
            </a:r>
            <a:r>
              <a:rPr lang="fi-FI" sz="3600" dirty="0" smtClean="0"/>
              <a:t> the </a:t>
            </a:r>
            <a:r>
              <a:rPr lang="fi-FI" sz="3600" dirty="0" err="1" smtClean="0"/>
              <a:t>expert</a:t>
            </a:r>
            <a:r>
              <a:rPr lang="fi-FI" sz="3600" dirty="0" smtClean="0"/>
              <a:t> </a:t>
            </a:r>
            <a:r>
              <a:rPr lang="fi-FI" sz="3600" dirty="0" err="1" smtClean="0"/>
              <a:t>group</a:t>
            </a:r>
            <a:r>
              <a:rPr lang="fi-FI" sz="3600" dirty="0" smtClean="0"/>
              <a:t> (</a:t>
            </a:r>
            <a:r>
              <a:rPr lang="fi-FI" sz="3600" dirty="0" err="1" smtClean="0"/>
              <a:t>by</a:t>
            </a:r>
            <a:r>
              <a:rPr lang="fi-FI" sz="3600" dirty="0" smtClean="0"/>
              <a:t> 30 </a:t>
            </a:r>
            <a:r>
              <a:rPr lang="fi-FI" sz="3600" dirty="0" err="1" smtClean="0"/>
              <a:t>March</a:t>
            </a:r>
            <a:r>
              <a:rPr lang="fi-FI" sz="3600" dirty="0" smtClean="0"/>
              <a:t> 2016)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536504"/>
          </a:xfrm>
        </p:spPr>
        <p:txBody>
          <a:bodyPr/>
          <a:lstStyle/>
          <a:p>
            <a:r>
              <a:rPr lang="en-US" dirty="0"/>
              <a:t>The entire adult population </a:t>
            </a:r>
            <a:r>
              <a:rPr lang="en-US" dirty="0" smtClean="0"/>
              <a:t>excl</a:t>
            </a:r>
            <a:r>
              <a:rPr lang="en-US" dirty="0"/>
              <a:t>. pensioners) is used as a basis for the </a:t>
            </a:r>
            <a:r>
              <a:rPr lang="en-US" dirty="0" smtClean="0"/>
              <a:t>sample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and income </a:t>
            </a:r>
            <a:r>
              <a:rPr lang="en-US" dirty="0" smtClean="0"/>
              <a:t>selection criteria</a:t>
            </a:r>
          </a:p>
          <a:p>
            <a:pPr lvl="1"/>
            <a:r>
              <a:rPr lang="en-US" dirty="0" smtClean="0"/>
              <a:t>low-income </a:t>
            </a:r>
            <a:r>
              <a:rPr lang="en-US" dirty="0"/>
              <a:t>earners </a:t>
            </a:r>
            <a:endParaRPr lang="en-US" dirty="0" smtClean="0"/>
          </a:p>
          <a:p>
            <a:pPr lvl="1"/>
            <a:r>
              <a:rPr lang="en-US" dirty="0" smtClean="0"/>
              <a:t>25 </a:t>
            </a:r>
            <a:r>
              <a:rPr lang="en-US" dirty="0"/>
              <a:t>and 63  </a:t>
            </a:r>
            <a:r>
              <a:rPr lang="en-US" dirty="0" smtClean="0"/>
              <a:t>years of old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eighted </a:t>
            </a:r>
            <a:r>
              <a:rPr lang="en-US" dirty="0"/>
              <a:t>sample of particularly interesting </a:t>
            </a:r>
            <a:r>
              <a:rPr lang="en-US" dirty="0" smtClean="0"/>
              <a:t>groups</a:t>
            </a:r>
          </a:p>
          <a:p>
            <a:r>
              <a:rPr lang="en-US" dirty="0"/>
              <a:t>N</a:t>
            </a:r>
            <a:r>
              <a:rPr lang="en-US" dirty="0" smtClean="0"/>
              <a:t>ation </a:t>
            </a:r>
            <a:r>
              <a:rPr lang="en-US" dirty="0"/>
              <a:t>level </a:t>
            </a:r>
            <a:r>
              <a:rPr lang="en-US" dirty="0" smtClean="0"/>
              <a:t>randomization to get representative results for the whole country</a:t>
            </a:r>
          </a:p>
          <a:p>
            <a:r>
              <a:rPr lang="en-US" dirty="0" smtClean="0"/>
              <a:t>local </a:t>
            </a:r>
            <a:r>
              <a:rPr lang="en-US" dirty="0"/>
              <a:t>experiments in order to capture networking, institutional and interaction effects and </a:t>
            </a:r>
            <a:r>
              <a:rPr lang="en-US" dirty="0" smtClean="0"/>
              <a:t>externalities</a:t>
            </a:r>
            <a:endParaRPr lang="en-US" dirty="0"/>
          </a:p>
          <a:p>
            <a:pPr lvl="1"/>
            <a:r>
              <a:rPr lang="en-US" dirty="0" smtClean="0"/>
              <a:t>A number of municipalities </a:t>
            </a:r>
            <a:r>
              <a:rPr lang="en-US" dirty="0"/>
              <a:t>with 10%, 30% random sampling. </a:t>
            </a:r>
          </a:p>
          <a:p>
            <a:r>
              <a:rPr lang="en-US" dirty="0"/>
              <a:t>To increase the sample size: </a:t>
            </a:r>
          </a:p>
          <a:p>
            <a:pPr lvl="1"/>
            <a:r>
              <a:rPr lang="en-US" dirty="0" err="1"/>
              <a:t>Kela</a:t>
            </a:r>
            <a:r>
              <a:rPr lang="en-US" dirty="0"/>
              <a:t> benefits will be used as a source of extra funding (sample </a:t>
            </a:r>
            <a:r>
              <a:rPr lang="en-US" dirty="0" smtClean="0"/>
              <a:t>9,000</a:t>
            </a:r>
            <a:r>
              <a:rPr lang="en-US" dirty="0"/>
              <a:t>) </a:t>
            </a:r>
          </a:p>
          <a:p>
            <a:endParaRPr lang="fi-FI" dirty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8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/>
              <a:t>Experimental</a:t>
            </a:r>
            <a:r>
              <a:rPr lang="fi-FI" sz="3600" dirty="0" smtClean="0"/>
              <a:t> </a:t>
            </a:r>
            <a:r>
              <a:rPr lang="fi-FI" sz="3600" dirty="0" err="1" smtClean="0"/>
              <a:t>setting</a:t>
            </a:r>
            <a:endParaRPr lang="fi-FI" sz="360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530742"/>
              </p:ext>
            </p:extLst>
          </p:nvPr>
        </p:nvGraphicFramePr>
        <p:xfrm>
          <a:off x="179512" y="4278887"/>
          <a:ext cx="41764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/>
                <a:gridCol w="1392154"/>
                <a:gridCol w="1392154"/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Model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BI €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Tax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rate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590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PRESENT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590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40%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590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45%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B1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690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45%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B2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690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50%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9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924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uokaavio: Prosessi 5"/>
          <p:cNvSpPr/>
          <p:nvPr/>
        </p:nvSpPr>
        <p:spPr>
          <a:xfrm>
            <a:off x="5171815" y="5229200"/>
            <a:ext cx="3456384" cy="324414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Sample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size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Vuokaavio: Prosessi 7"/>
          <p:cNvSpPr/>
          <p:nvPr/>
        </p:nvSpPr>
        <p:spPr>
          <a:xfrm>
            <a:off x="5076056" y="1764332"/>
            <a:ext cx="2016224" cy="440531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Significant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effect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4331"/>
            <a:ext cx="4238109" cy="21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KELA sininen">
  <a:themeElements>
    <a:clrScheme name="KELA Arkki">
      <a:dk1>
        <a:srgbClr val="000000"/>
      </a:dk1>
      <a:lt1>
        <a:sysClr val="window" lastClr="FFFFFF"/>
      </a:lt1>
      <a:dk2>
        <a:srgbClr val="003580"/>
      </a:dk2>
      <a:lt2>
        <a:srgbClr val="EBEBEB"/>
      </a:lt2>
      <a:accent1>
        <a:srgbClr val="003580"/>
      </a:accent1>
      <a:accent2>
        <a:srgbClr val="009CDB"/>
      </a:accent2>
      <a:accent3>
        <a:srgbClr val="0EB24C"/>
      </a:accent3>
      <a:accent4>
        <a:srgbClr val="C0D730"/>
      </a:accent4>
      <a:accent5>
        <a:srgbClr val="006C3F"/>
      </a:accent5>
      <a:accent6>
        <a:srgbClr val="FDB916"/>
      </a:accent6>
      <a:hlink>
        <a:srgbClr val="009CDB"/>
      </a:hlink>
      <a:folHlink>
        <a:srgbClr val="003580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ela PowerPoint sininen">
  <a:themeElements>
    <a:clrScheme name="Kela">
      <a:dk1>
        <a:srgbClr val="000000"/>
      </a:dk1>
      <a:lt1>
        <a:sysClr val="window" lastClr="FFFFFF"/>
      </a:lt1>
      <a:dk2>
        <a:srgbClr val="003580"/>
      </a:dk2>
      <a:lt2>
        <a:srgbClr val="EBEBEB"/>
      </a:lt2>
      <a:accent1>
        <a:srgbClr val="003580"/>
      </a:accent1>
      <a:accent2>
        <a:srgbClr val="009CDB"/>
      </a:accent2>
      <a:accent3>
        <a:srgbClr val="006C3F"/>
      </a:accent3>
      <a:accent4>
        <a:srgbClr val="C0D730"/>
      </a:accent4>
      <a:accent5>
        <a:srgbClr val="0EB24C"/>
      </a:accent5>
      <a:accent6>
        <a:srgbClr val="FDB916"/>
      </a:accent6>
      <a:hlink>
        <a:srgbClr val="009CDB"/>
      </a:hlink>
      <a:folHlink>
        <a:srgbClr val="003580"/>
      </a:folHlink>
    </a:clrScheme>
    <a:fontScheme name="K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Dark Blue 2">
      <a:srgbClr val="003580"/>
    </a:custClr>
    <a:custClr name="Light Blue 2">
      <a:srgbClr val="009CDB"/>
    </a:custClr>
    <a:custClr name="Dark Green 2">
      <a:srgbClr val="006C3F"/>
    </a:custClr>
    <a:custClr name="Light Green 2">
      <a:srgbClr val="C0D730"/>
    </a:custClr>
    <a:custClr name="Green 2">
      <a:srgbClr val="0EB24C"/>
    </a:custClr>
    <a:custClr name="Orange 2">
      <a:srgbClr val="FDB916"/>
    </a:custClr>
    <a:custClr name="RED">
      <a:srgbClr val="9E0426"/>
    </a:custClr>
    <a:custClr name="Blue">
      <a:srgbClr val="006F84"/>
    </a:custClr>
    <a:custClr name="Lila">
      <a:srgbClr val="662584"/>
    </a:custClr>
    <a:custClr name="Orange">
      <a:srgbClr val="F15B23"/>
    </a:custClr>
    <a:custClr name="Pink">
      <a:srgbClr val="EE145B"/>
    </a:custClr>
    <a:custClr name="Light Blue">
      <a:srgbClr val="6DCFF6"/>
    </a:custClr>
  </a:custClrLst>
</a:theme>
</file>

<file path=ppt/theme/theme3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Kela PowerPoint sininen</Template>
  <TotalTime>50218</TotalTime>
  <Words>1138</Words>
  <Application>Microsoft Office PowerPoint</Application>
  <PresentationFormat>Näytössä katseltava diaesitys (4:3)</PresentationFormat>
  <Paragraphs>181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KELA sininen</vt:lpstr>
      <vt:lpstr>1_Kela PowerPoint sininen</vt:lpstr>
      <vt:lpstr>Waveform</vt:lpstr>
      <vt:lpstr>Experimenting Basic Income (BI) in Finland  NORDIC BIEN -meeting Copenhangen 22.-23. September  2016  Olli Kangas (olli.kangas@kela.fi) Professor, Director of Governmental Relations Kela, Social Insurance Institution of Finland</vt:lpstr>
      <vt:lpstr>BACK GROUND:  Why a BI experiment? </vt:lpstr>
      <vt:lpstr>Steps towards the experiment…</vt:lpstr>
      <vt:lpstr>Mission impossible:  tasks given by the Government</vt:lpstr>
      <vt:lpstr>Models explored and developed</vt:lpstr>
      <vt:lpstr>Strong public support? Or not?</vt:lpstr>
      <vt:lpstr>Party attitudes on BI in Finland 1979-2015 (Perkiö &amp; al. 2016)</vt:lpstr>
      <vt:lpstr>The experimental setting planned by the expert group (by 30 March 2016)</vt:lpstr>
      <vt:lpstr>Experimental setting</vt:lpstr>
      <vt:lpstr>Bill on the experiment was sent 25. August 2016 for public hearing</vt:lpstr>
      <vt:lpstr>WHY THE EXPERIMENT WAS SQUEEZED?</vt:lpstr>
      <vt:lpstr>Reactions on the Bill</vt:lpstr>
      <vt:lpstr>What next?</vt:lpstr>
      <vt:lpstr>AT PRESENT IT SEEMS THAT A WIDER EXPERIMENT BEGINS 2018</vt:lpstr>
      <vt:lpstr>PowerPoint-esitys</vt:lpstr>
    </vt:vector>
  </TitlesOfParts>
  <Company>Kela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u782pcm</dc:creator>
  <cp:lastModifiedBy>Kangas Olli</cp:lastModifiedBy>
  <cp:revision>420</cp:revision>
  <cp:lastPrinted>2015-11-04T14:35:00Z</cp:lastPrinted>
  <dcterms:created xsi:type="dcterms:W3CDTF">2014-10-08T09:43:22Z</dcterms:created>
  <dcterms:modified xsi:type="dcterms:W3CDTF">2016-09-22T04:29:01Z</dcterms:modified>
</cp:coreProperties>
</file>