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9"/>
  </p:notesMasterIdLst>
  <p:handoutMasterIdLst>
    <p:handoutMasterId r:id="rId10"/>
  </p:handoutMasterIdLst>
  <p:sldIdLst>
    <p:sldId id="256" r:id="rId2"/>
    <p:sldId id="257" r:id="rId3"/>
    <p:sldId id="258" r:id="rId4"/>
    <p:sldId id="259" r:id="rId5"/>
    <p:sldId id="260" r:id="rId6"/>
    <p:sldId id="261" r:id="rId7"/>
    <p:sldId id="264" r:id="rId8"/>
  </p:sldIdLst>
  <p:sldSz cx="9144000" cy="6858000" type="screen4x3"/>
  <p:notesSz cx="6797675" cy="9926638"/>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8" d="100"/>
          <a:sy n="128" d="100"/>
        </p:scale>
        <p:origin x="-113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2247701C-C308-4255-BF4C-7A9267F19181}" type="datetimeFigureOut">
              <a:rPr lang="nb-NO" smtClean="0"/>
              <a:t>21.09.2016</a:t>
            </a:fld>
            <a:endParaRPr lang="nb-NO"/>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r>
              <a:rPr lang="nb-NO" smtClean="0"/>
              <a:t>Uni Research Rokkansenteret</a:t>
            </a:r>
            <a:endParaRPr lang="nb-NO"/>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C9451F63-1410-4833-80E0-C3722BEA370A}" type="slidenum">
              <a:rPr lang="nb-NO" smtClean="0"/>
              <a:t>‹#›</a:t>
            </a:fld>
            <a:endParaRPr lang="nb-NO"/>
          </a:p>
        </p:txBody>
      </p:sp>
    </p:spTree>
    <p:extLst>
      <p:ext uri="{BB962C8B-B14F-4D97-AF65-F5344CB8AC3E}">
        <p14:creationId xmlns:p14="http://schemas.microsoft.com/office/powerpoint/2010/main" val="256697866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CBD460A-9C06-4AC5-AE24-4C4942E1CBC5}" type="datetimeFigureOut">
              <a:rPr lang="nb-NO" smtClean="0"/>
              <a:t>21.09.2016</a:t>
            </a:fld>
            <a:endParaRPr lang="nb-NO"/>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nb-NO"/>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r>
              <a:rPr lang="nb-NO" smtClean="0"/>
              <a:t>Uni Research Rokkansenteret</a:t>
            </a:r>
            <a:endParaRPr lang="nb-NO"/>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536B44ED-2193-4374-894C-01A87E3F0FC4}" type="slidenum">
              <a:rPr lang="nb-NO" smtClean="0"/>
              <a:t>‹#›</a:t>
            </a:fld>
            <a:endParaRPr lang="nb-NO"/>
          </a:p>
        </p:txBody>
      </p:sp>
    </p:spTree>
    <p:extLst>
      <p:ext uri="{BB962C8B-B14F-4D97-AF65-F5344CB8AC3E}">
        <p14:creationId xmlns:p14="http://schemas.microsoft.com/office/powerpoint/2010/main" val="3289511465"/>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a:p>
        </p:txBody>
      </p:sp>
      <p:sp>
        <p:nvSpPr>
          <p:cNvPr id="4" name="Slide Number Placeholder 3"/>
          <p:cNvSpPr>
            <a:spLocks noGrp="1"/>
          </p:cNvSpPr>
          <p:nvPr>
            <p:ph type="sldNum" sz="quarter" idx="10"/>
          </p:nvPr>
        </p:nvSpPr>
        <p:spPr/>
        <p:txBody>
          <a:bodyPr/>
          <a:lstStyle/>
          <a:p>
            <a:fld id="{536B44ED-2193-4374-894C-01A87E3F0FC4}" type="slidenum">
              <a:rPr lang="nb-NO" smtClean="0"/>
              <a:t>1</a:t>
            </a:fld>
            <a:endParaRPr lang="nb-NO"/>
          </a:p>
        </p:txBody>
      </p:sp>
      <p:sp>
        <p:nvSpPr>
          <p:cNvPr id="5" name="Footer Placeholder 4"/>
          <p:cNvSpPr>
            <a:spLocks noGrp="1"/>
          </p:cNvSpPr>
          <p:nvPr>
            <p:ph type="ftr" sz="quarter" idx="11"/>
          </p:nvPr>
        </p:nvSpPr>
        <p:spPr/>
        <p:txBody>
          <a:bodyPr/>
          <a:lstStyle/>
          <a:p>
            <a:r>
              <a:rPr lang="nb-NO" smtClean="0"/>
              <a:t>Uni Research Rokkansenteret</a:t>
            </a:r>
            <a:endParaRPr lang="nb-NO"/>
          </a:p>
        </p:txBody>
      </p:sp>
    </p:spTree>
    <p:extLst>
      <p:ext uri="{BB962C8B-B14F-4D97-AF65-F5344CB8AC3E}">
        <p14:creationId xmlns:p14="http://schemas.microsoft.com/office/powerpoint/2010/main" val="36360726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nb-NO"/>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nb-NO"/>
          </a:p>
        </p:txBody>
      </p:sp>
      <p:sp>
        <p:nvSpPr>
          <p:cNvPr id="4" name="Date Placeholder 3"/>
          <p:cNvSpPr>
            <a:spLocks noGrp="1"/>
          </p:cNvSpPr>
          <p:nvPr>
            <p:ph type="dt" sz="half" idx="10"/>
          </p:nvPr>
        </p:nvSpPr>
        <p:spPr/>
        <p:txBody>
          <a:bodyPr/>
          <a:lstStyle/>
          <a:p>
            <a:fld id="{3494A58D-701D-43BB-9750-542FBA0BD6C3}" type="datetimeFigureOut">
              <a:rPr lang="nb-NO" smtClean="0"/>
              <a:t>21.09.2016</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06C45E1B-53B1-4DB7-BB8B-DAF1A7DF24F7}" type="slidenum">
              <a:rPr lang="nb-NO" smtClean="0"/>
              <a:t>‹#›</a:t>
            </a:fld>
            <a:endParaRPr lang="nb-NO"/>
          </a:p>
        </p:txBody>
      </p:sp>
    </p:spTree>
    <p:extLst>
      <p:ext uri="{BB962C8B-B14F-4D97-AF65-F5344CB8AC3E}">
        <p14:creationId xmlns:p14="http://schemas.microsoft.com/office/powerpoint/2010/main" val="1920034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b-N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4" name="Date Placeholder 3"/>
          <p:cNvSpPr>
            <a:spLocks noGrp="1"/>
          </p:cNvSpPr>
          <p:nvPr>
            <p:ph type="dt" sz="half" idx="10"/>
          </p:nvPr>
        </p:nvSpPr>
        <p:spPr/>
        <p:txBody>
          <a:bodyPr/>
          <a:lstStyle/>
          <a:p>
            <a:fld id="{3494A58D-701D-43BB-9750-542FBA0BD6C3}" type="datetimeFigureOut">
              <a:rPr lang="nb-NO" smtClean="0"/>
              <a:t>21.09.2016</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06C45E1B-53B1-4DB7-BB8B-DAF1A7DF24F7}" type="slidenum">
              <a:rPr lang="nb-NO" smtClean="0"/>
              <a:t>‹#›</a:t>
            </a:fld>
            <a:endParaRPr lang="nb-NO"/>
          </a:p>
        </p:txBody>
      </p:sp>
    </p:spTree>
    <p:extLst>
      <p:ext uri="{BB962C8B-B14F-4D97-AF65-F5344CB8AC3E}">
        <p14:creationId xmlns:p14="http://schemas.microsoft.com/office/powerpoint/2010/main" val="1008899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nb-N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4" name="Date Placeholder 3"/>
          <p:cNvSpPr>
            <a:spLocks noGrp="1"/>
          </p:cNvSpPr>
          <p:nvPr>
            <p:ph type="dt" sz="half" idx="10"/>
          </p:nvPr>
        </p:nvSpPr>
        <p:spPr/>
        <p:txBody>
          <a:bodyPr/>
          <a:lstStyle/>
          <a:p>
            <a:fld id="{3494A58D-701D-43BB-9750-542FBA0BD6C3}" type="datetimeFigureOut">
              <a:rPr lang="nb-NO" smtClean="0"/>
              <a:t>21.09.2016</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06C45E1B-53B1-4DB7-BB8B-DAF1A7DF24F7}" type="slidenum">
              <a:rPr lang="nb-NO" smtClean="0"/>
              <a:t>‹#›</a:t>
            </a:fld>
            <a:endParaRPr lang="nb-NO"/>
          </a:p>
        </p:txBody>
      </p:sp>
    </p:spTree>
    <p:extLst>
      <p:ext uri="{BB962C8B-B14F-4D97-AF65-F5344CB8AC3E}">
        <p14:creationId xmlns:p14="http://schemas.microsoft.com/office/powerpoint/2010/main" val="4147255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b-N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4" name="Date Placeholder 3"/>
          <p:cNvSpPr>
            <a:spLocks noGrp="1"/>
          </p:cNvSpPr>
          <p:nvPr>
            <p:ph type="dt" sz="half" idx="10"/>
          </p:nvPr>
        </p:nvSpPr>
        <p:spPr/>
        <p:txBody>
          <a:bodyPr/>
          <a:lstStyle/>
          <a:p>
            <a:fld id="{3494A58D-701D-43BB-9750-542FBA0BD6C3}" type="datetimeFigureOut">
              <a:rPr lang="nb-NO" smtClean="0"/>
              <a:t>21.09.2016</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06C45E1B-53B1-4DB7-BB8B-DAF1A7DF24F7}" type="slidenum">
              <a:rPr lang="nb-NO" smtClean="0"/>
              <a:t>‹#›</a:t>
            </a:fld>
            <a:endParaRPr lang="nb-NO"/>
          </a:p>
        </p:txBody>
      </p:sp>
    </p:spTree>
    <p:extLst>
      <p:ext uri="{BB962C8B-B14F-4D97-AF65-F5344CB8AC3E}">
        <p14:creationId xmlns:p14="http://schemas.microsoft.com/office/powerpoint/2010/main" val="938499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nb-N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494A58D-701D-43BB-9750-542FBA0BD6C3}" type="datetimeFigureOut">
              <a:rPr lang="nb-NO" smtClean="0"/>
              <a:t>21.09.2016</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06C45E1B-53B1-4DB7-BB8B-DAF1A7DF24F7}" type="slidenum">
              <a:rPr lang="nb-NO" smtClean="0"/>
              <a:t>‹#›</a:t>
            </a:fld>
            <a:endParaRPr lang="nb-NO"/>
          </a:p>
        </p:txBody>
      </p:sp>
    </p:spTree>
    <p:extLst>
      <p:ext uri="{BB962C8B-B14F-4D97-AF65-F5344CB8AC3E}">
        <p14:creationId xmlns:p14="http://schemas.microsoft.com/office/powerpoint/2010/main" val="3490553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b-N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5" name="Date Placeholder 4"/>
          <p:cNvSpPr>
            <a:spLocks noGrp="1"/>
          </p:cNvSpPr>
          <p:nvPr>
            <p:ph type="dt" sz="half" idx="10"/>
          </p:nvPr>
        </p:nvSpPr>
        <p:spPr/>
        <p:txBody>
          <a:bodyPr/>
          <a:lstStyle/>
          <a:p>
            <a:fld id="{3494A58D-701D-43BB-9750-542FBA0BD6C3}" type="datetimeFigureOut">
              <a:rPr lang="nb-NO" smtClean="0"/>
              <a:t>21.09.2016</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06C45E1B-53B1-4DB7-BB8B-DAF1A7DF24F7}" type="slidenum">
              <a:rPr lang="nb-NO" smtClean="0"/>
              <a:t>‹#›</a:t>
            </a:fld>
            <a:endParaRPr lang="nb-NO"/>
          </a:p>
        </p:txBody>
      </p:sp>
    </p:spTree>
    <p:extLst>
      <p:ext uri="{BB962C8B-B14F-4D97-AF65-F5344CB8AC3E}">
        <p14:creationId xmlns:p14="http://schemas.microsoft.com/office/powerpoint/2010/main" val="1953079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nb-N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7" name="Date Placeholder 6"/>
          <p:cNvSpPr>
            <a:spLocks noGrp="1"/>
          </p:cNvSpPr>
          <p:nvPr>
            <p:ph type="dt" sz="half" idx="10"/>
          </p:nvPr>
        </p:nvSpPr>
        <p:spPr/>
        <p:txBody>
          <a:bodyPr/>
          <a:lstStyle/>
          <a:p>
            <a:fld id="{3494A58D-701D-43BB-9750-542FBA0BD6C3}" type="datetimeFigureOut">
              <a:rPr lang="nb-NO" smtClean="0"/>
              <a:t>21.09.2016</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06C45E1B-53B1-4DB7-BB8B-DAF1A7DF24F7}" type="slidenum">
              <a:rPr lang="nb-NO" smtClean="0"/>
              <a:t>‹#›</a:t>
            </a:fld>
            <a:endParaRPr lang="nb-NO"/>
          </a:p>
        </p:txBody>
      </p:sp>
    </p:spTree>
    <p:extLst>
      <p:ext uri="{BB962C8B-B14F-4D97-AF65-F5344CB8AC3E}">
        <p14:creationId xmlns:p14="http://schemas.microsoft.com/office/powerpoint/2010/main" val="422672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b-NO"/>
          </a:p>
        </p:txBody>
      </p:sp>
      <p:sp>
        <p:nvSpPr>
          <p:cNvPr id="3" name="Date Placeholder 2"/>
          <p:cNvSpPr>
            <a:spLocks noGrp="1"/>
          </p:cNvSpPr>
          <p:nvPr>
            <p:ph type="dt" sz="half" idx="10"/>
          </p:nvPr>
        </p:nvSpPr>
        <p:spPr/>
        <p:txBody>
          <a:bodyPr/>
          <a:lstStyle/>
          <a:p>
            <a:fld id="{3494A58D-701D-43BB-9750-542FBA0BD6C3}" type="datetimeFigureOut">
              <a:rPr lang="nb-NO" smtClean="0"/>
              <a:t>21.09.2016</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06C45E1B-53B1-4DB7-BB8B-DAF1A7DF24F7}" type="slidenum">
              <a:rPr lang="nb-NO" smtClean="0"/>
              <a:t>‹#›</a:t>
            </a:fld>
            <a:endParaRPr lang="nb-NO"/>
          </a:p>
        </p:txBody>
      </p:sp>
    </p:spTree>
    <p:extLst>
      <p:ext uri="{BB962C8B-B14F-4D97-AF65-F5344CB8AC3E}">
        <p14:creationId xmlns:p14="http://schemas.microsoft.com/office/powerpoint/2010/main" val="27876839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94A58D-701D-43BB-9750-542FBA0BD6C3}" type="datetimeFigureOut">
              <a:rPr lang="nb-NO" smtClean="0"/>
              <a:t>21.09.2016</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06C45E1B-53B1-4DB7-BB8B-DAF1A7DF24F7}" type="slidenum">
              <a:rPr lang="nb-NO" smtClean="0"/>
              <a:t>‹#›</a:t>
            </a:fld>
            <a:endParaRPr lang="nb-NO"/>
          </a:p>
        </p:txBody>
      </p:sp>
    </p:spTree>
    <p:extLst>
      <p:ext uri="{BB962C8B-B14F-4D97-AF65-F5344CB8AC3E}">
        <p14:creationId xmlns:p14="http://schemas.microsoft.com/office/powerpoint/2010/main" val="2319179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nb-N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94A58D-701D-43BB-9750-542FBA0BD6C3}" type="datetimeFigureOut">
              <a:rPr lang="nb-NO" smtClean="0"/>
              <a:t>21.09.2016</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06C45E1B-53B1-4DB7-BB8B-DAF1A7DF24F7}" type="slidenum">
              <a:rPr lang="nb-NO" smtClean="0"/>
              <a:t>‹#›</a:t>
            </a:fld>
            <a:endParaRPr lang="nb-NO"/>
          </a:p>
        </p:txBody>
      </p:sp>
    </p:spTree>
    <p:extLst>
      <p:ext uri="{BB962C8B-B14F-4D97-AF65-F5344CB8AC3E}">
        <p14:creationId xmlns:p14="http://schemas.microsoft.com/office/powerpoint/2010/main" val="2424868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nb-N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94A58D-701D-43BB-9750-542FBA0BD6C3}" type="datetimeFigureOut">
              <a:rPr lang="nb-NO" smtClean="0"/>
              <a:t>21.09.2016</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06C45E1B-53B1-4DB7-BB8B-DAF1A7DF24F7}" type="slidenum">
              <a:rPr lang="nb-NO" smtClean="0"/>
              <a:t>‹#›</a:t>
            </a:fld>
            <a:endParaRPr lang="nb-NO"/>
          </a:p>
        </p:txBody>
      </p:sp>
    </p:spTree>
    <p:extLst>
      <p:ext uri="{BB962C8B-B14F-4D97-AF65-F5344CB8AC3E}">
        <p14:creationId xmlns:p14="http://schemas.microsoft.com/office/powerpoint/2010/main" val="390006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nb-NO"/>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94A58D-701D-43BB-9750-542FBA0BD6C3}" type="datetimeFigureOut">
              <a:rPr lang="nb-NO" smtClean="0"/>
              <a:t>21.09.2016</a:t>
            </a:fld>
            <a:endParaRPr lang="nb-N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C45E1B-53B1-4DB7-BB8B-DAF1A7DF24F7}" type="slidenum">
              <a:rPr lang="nb-NO" smtClean="0"/>
              <a:t>‹#›</a:t>
            </a:fld>
            <a:endParaRPr lang="nb-NO"/>
          </a:p>
        </p:txBody>
      </p:sp>
    </p:spTree>
    <p:extLst>
      <p:ext uri="{BB962C8B-B14F-4D97-AF65-F5344CB8AC3E}">
        <p14:creationId xmlns:p14="http://schemas.microsoft.com/office/powerpoint/2010/main" val="3242094992"/>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268760"/>
            <a:ext cx="7772400" cy="2334121"/>
          </a:xfrm>
        </p:spPr>
        <p:txBody>
          <a:bodyPr>
            <a:normAutofit/>
          </a:bodyPr>
          <a:lstStyle/>
          <a:p>
            <a:r>
              <a:rPr lang="en-US" dirty="0">
                <a:solidFill>
                  <a:srgbClr val="002060"/>
                </a:solidFill>
              </a:rPr>
              <a:t>The Nordic Welfare Model and Basic Income</a:t>
            </a:r>
            <a:r>
              <a:rPr lang="nb-NO" dirty="0"/>
              <a:t/>
            </a:r>
            <a:br>
              <a:rPr lang="nb-NO" dirty="0"/>
            </a:br>
            <a:endParaRPr lang="nb-NO" dirty="0"/>
          </a:p>
        </p:txBody>
      </p:sp>
      <p:sp>
        <p:nvSpPr>
          <p:cNvPr id="3" name="Subtitle 2"/>
          <p:cNvSpPr>
            <a:spLocks noGrp="1"/>
          </p:cNvSpPr>
          <p:nvPr>
            <p:ph type="subTitle" idx="1"/>
          </p:nvPr>
        </p:nvSpPr>
        <p:spPr/>
        <p:txBody>
          <a:bodyPr>
            <a:normAutofit fontScale="70000" lnSpcReduction="20000"/>
          </a:bodyPr>
          <a:lstStyle/>
          <a:p>
            <a:r>
              <a:rPr lang="en-GB" i="1" dirty="0">
                <a:solidFill>
                  <a:srgbClr val="002060"/>
                </a:solidFill>
              </a:rPr>
              <a:t>Nordic conference on Basic Income Pilots</a:t>
            </a:r>
            <a:r>
              <a:rPr lang="en-GB" dirty="0">
                <a:solidFill>
                  <a:srgbClr val="002060"/>
                </a:solidFill>
              </a:rPr>
              <a:t>,</a:t>
            </a:r>
            <a:endParaRPr lang="nb-NO" dirty="0">
              <a:solidFill>
                <a:srgbClr val="002060"/>
              </a:solidFill>
            </a:endParaRPr>
          </a:p>
          <a:p>
            <a:r>
              <a:rPr lang="en-GB" dirty="0" err="1" smtClean="0">
                <a:solidFill>
                  <a:srgbClr val="002060"/>
                </a:solidFill>
              </a:rPr>
              <a:t>Christiansborg</a:t>
            </a:r>
            <a:r>
              <a:rPr lang="en-GB" dirty="0" smtClean="0">
                <a:solidFill>
                  <a:srgbClr val="002060"/>
                </a:solidFill>
              </a:rPr>
              <a:t>, </a:t>
            </a:r>
            <a:r>
              <a:rPr lang="en-GB" dirty="0" err="1" smtClean="0">
                <a:solidFill>
                  <a:srgbClr val="002060"/>
                </a:solidFill>
              </a:rPr>
              <a:t>København</a:t>
            </a:r>
            <a:r>
              <a:rPr lang="en-GB" smtClean="0">
                <a:solidFill>
                  <a:srgbClr val="002060"/>
                </a:solidFill>
              </a:rPr>
              <a:t>, September </a:t>
            </a:r>
            <a:r>
              <a:rPr lang="en-GB" dirty="0">
                <a:solidFill>
                  <a:srgbClr val="002060"/>
                </a:solidFill>
              </a:rPr>
              <a:t>22-23, </a:t>
            </a:r>
            <a:r>
              <a:rPr lang="en-GB" dirty="0" smtClean="0">
                <a:solidFill>
                  <a:srgbClr val="002060"/>
                </a:solidFill>
              </a:rPr>
              <a:t>2016</a:t>
            </a:r>
          </a:p>
          <a:p>
            <a:endParaRPr lang="en-GB" dirty="0">
              <a:solidFill>
                <a:srgbClr val="002060"/>
              </a:solidFill>
            </a:endParaRPr>
          </a:p>
          <a:p>
            <a:r>
              <a:rPr lang="en-GB" dirty="0" smtClean="0">
                <a:solidFill>
                  <a:srgbClr val="002060"/>
                </a:solidFill>
              </a:rPr>
              <a:t>Nanna Kildal</a:t>
            </a:r>
          </a:p>
          <a:p>
            <a:r>
              <a:rPr lang="en-GB" dirty="0" err="1" smtClean="0">
                <a:solidFill>
                  <a:srgbClr val="002060"/>
                </a:solidFill>
              </a:rPr>
              <a:t>Uni</a:t>
            </a:r>
            <a:r>
              <a:rPr lang="en-GB" dirty="0" smtClean="0">
                <a:solidFill>
                  <a:srgbClr val="002060"/>
                </a:solidFill>
              </a:rPr>
              <a:t> Research </a:t>
            </a:r>
            <a:r>
              <a:rPr lang="en-GB" dirty="0" err="1" smtClean="0">
                <a:solidFill>
                  <a:srgbClr val="002060"/>
                </a:solidFill>
              </a:rPr>
              <a:t>Rokkansenteret</a:t>
            </a:r>
            <a:r>
              <a:rPr lang="en-GB" dirty="0" smtClean="0">
                <a:solidFill>
                  <a:srgbClr val="002060"/>
                </a:solidFill>
              </a:rPr>
              <a:t>, Bergen</a:t>
            </a:r>
          </a:p>
          <a:p>
            <a:endParaRPr lang="nb-NO" dirty="0"/>
          </a:p>
        </p:txBody>
      </p:sp>
    </p:spTree>
    <p:extLst>
      <p:ext uri="{BB962C8B-B14F-4D97-AF65-F5344CB8AC3E}">
        <p14:creationId xmlns:p14="http://schemas.microsoft.com/office/powerpoint/2010/main" val="491750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1440160"/>
          </a:xfrm>
        </p:spPr>
        <p:txBody>
          <a:bodyPr>
            <a:normAutofit/>
          </a:bodyPr>
          <a:lstStyle/>
          <a:p>
            <a:r>
              <a:rPr lang="en-GB" sz="3600" dirty="0">
                <a:solidFill>
                  <a:srgbClr val="0070C0"/>
                </a:solidFill>
              </a:rPr>
              <a:t>The hallmark </a:t>
            </a:r>
            <a:r>
              <a:rPr lang="en-GB" sz="3600" dirty="0" smtClean="0">
                <a:solidFill>
                  <a:srgbClr val="0070C0"/>
                </a:solidFill>
              </a:rPr>
              <a:t>of</a:t>
            </a:r>
            <a:r>
              <a:rPr lang="en-US" sz="3600" dirty="0" smtClean="0">
                <a:solidFill>
                  <a:srgbClr val="0070C0"/>
                </a:solidFill>
              </a:rPr>
              <a:t> </a:t>
            </a:r>
            <a:r>
              <a:rPr lang="en-US" sz="3600" dirty="0">
                <a:solidFill>
                  <a:srgbClr val="0070C0"/>
                </a:solidFill>
              </a:rPr>
              <a:t>Nordic welfare states is expressed in terms of </a:t>
            </a:r>
            <a:r>
              <a:rPr lang="nb-NO" sz="3600" dirty="0" err="1" smtClean="0">
                <a:solidFill>
                  <a:srgbClr val="0070C0"/>
                </a:solidFill>
              </a:rPr>
              <a:t>some</a:t>
            </a:r>
            <a:r>
              <a:rPr lang="nb-NO" sz="3600" dirty="0" smtClean="0">
                <a:solidFill>
                  <a:srgbClr val="0070C0"/>
                </a:solidFill>
              </a:rPr>
              <a:t> </a:t>
            </a:r>
            <a:r>
              <a:rPr lang="nb-NO" sz="3600" dirty="0" err="1" smtClean="0">
                <a:solidFill>
                  <a:srgbClr val="0070C0"/>
                </a:solidFill>
              </a:rPr>
              <a:t>essential</a:t>
            </a:r>
            <a:r>
              <a:rPr lang="nb-NO" sz="3600" dirty="0" smtClean="0">
                <a:solidFill>
                  <a:srgbClr val="0070C0"/>
                </a:solidFill>
              </a:rPr>
              <a:t> </a:t>
            </a:r>
            <a:r>
              <a:rPr lang="nb-NO" sz="3600" dirty="0" err="1" smtClean="0">
                <a:solidFill>
                  <a:srgbClr val="0070C0"/>
                </a:solidFill>
              </a:rPr>
              <a:t>traits</a:t>
            </a:r>
            <a:r>
              <a:rPr lang="nb-NO" sz="3600" dirty="0" smtClean="0">
                <a:solidFill>
                  <a:srgbClr val="0070C0"/>
                </a:solidFill>
              </a:rPr>
              <a:t>:</a:t>
            </a:r>
            <a:endParaRPr lang="nb-NO" sz="3600" dirty="0">
              <a:solidFill>
                <a:srgbClr val="0070C0"/>
              </a:solidFill>
            </a:endParaRPr>
          </a:p>
        </p:txBody>
      </p:sp>
      <p:sp>
        <p:nvSpPr>
          <p:cNvPr id="3" name="Content Placeholder 2"/>
          <p:cNvSpPr>
            <a:spLocks noGrp="1"/>
          </p:cNvSpPr>
          <p:nvPr>
            <p:ph idx="1"/>
          </p:nvPr>
        </p:nvSpPr>
        <p:spPr>
          <a:xfrm>
            <a:off x="755576" y="2852936"/>
            <a:ext cx="7931224" cy="3273227"/>
          </a:xfrm>
        </p:spPr>
        <p:txBody>
          <a:bodyPr>
            <a:normAutofit lnSpcReduction="10000"/>
          </a:bodyPr>
          <a:lstStyle/>
          <a:p>
            <a:r>
              <a:rPr lang="en-GB" dirty="0"/>
              <a:t>social rights are of a </a:t>
            </a:r>
            <a:r>
              <a:rPr lang="en-GB" i="1" dirty="0">
                <a:solidFill>
                  <a:srgbClr val="0070C0"/>
                </a:solidFill>
              </a:rPr>
              <a:t>universal nature</a:t>
            </a:r>
            <a:r>
              <a:rPr lang="en-GB" dirty="0">
                <a:solidFill>
                  <a:srgbClr val="0070C0"/>
                </a:solidFill>
              </a:rPr>
              <a:t> </a:t>
            </a:r>
            <a:r>
              <a:rPr lang="en-GB" dirty="0"/>
              <a:t>based on </a:t>
            </a:r>
            <a:r>
              <a:rPr lang="en-GB" dirty="0" smtClean="0"/>
              <a:t>residence; </a:t>
            </a:r>
            <a:endParaRPr lang="nb-NO" dirty="0"/>
          </a:p>
          <a:p>
            <a:pPr lvl="0"/>
            <a:r>
              <a:rPr lang="en-US" dirty="0" smtClean="0"/>
              <a:t>social </a:t>
            </a:r>
            <a:r>
              <a:rPr lang="en-US" dirty="0"/>
              <a:t>policy is </a:t>
            </a:r>
            <a:r>
              <a:rPr lang="en-US" i="1" dirty="0">
                <a:solidFill>
                  <a:srgbClr val="0070C0"/>
                </a:solidFill>
              </a:rPr>
              <a:t>comprehensive</a:t>
            </a:r>
            <a:r>
              <a:rPr lang="en-US" i="1" dirty="0"/>
              <a:t>;</a:t>
            </a:r>
            <a:r>
              <a:rPr lang="en-US" dirty="0"/>
              <a:t> </a:t>
            </a:r>
            <a:endParaRPr lang="nb-NO" dirty="0"/>
          </a:p>
          <a:p>
            <a:pPr lvl="0"/>
            <a:r>
              <a:rPr lang="en-GB" dirty="0" smtClean="0"/>
              <a:t>redistribution </a:t>
            </a:r>
            <a:r>
              <a:rPr lang="en-GB" dirty="0"/>
              <a:t>makes for relatively </a:t>
            </a:r>
            <a:r>
              <a:rPr lang="en-GB" i="1" dirty="0">
                <a:solidFill>
                  <a:srgbClr val="0070C0"/>
                </a:solidFill>
              </a:rPr>
              <a:t>equal income distributions</a:t>
            </a:r>
            <a:r>
              <a:rPr lang="en-GB" dirty="0"/>
              <a:t>;</a:t>
            </a:r>
            <a:endParaRPr lang="nb-NO" dirty="0"/>
          </a:p>
          <a:p>
            <a:pPr lvl="0"/>
            <a:r>
              <a:rPr lang="en-GB" i="1" dirty="0">
                <a:solidFill>
                  <a:srgbClr val="0070C0"/>
                </a:solidFill>
              </a:rPr>
              <a:t>work orientation</a:t>
            </a:r>
            <a:r>
              <a:rPr lang="en-GB" dirty="0">
                <a:solidFill>
                  <a:srgbClr val="0070C0"/>
                </a:solidFill>
              </a:rPr>
              <a:t> </a:t>
            </a:r>
            <a:r>
              <a:rPr lang="en-GB" dirty="0"/>
              <a:t>is strong</a:t>
            </a:r>
            <a:endParaRPr lang="nb-NO" dirty="0"/>
          </a:p>
          <a:p>
            <a:endParaRPr lang="nb-NO" dirty="0"/>
          </a:p>
        </p:txBody>
      </p:sp>
    </p:spTree>
    <p:extLst>
      <p:ext uri="{BB962C8B-B14F-4D97-AF65-F5344CB8AC3E}">
        <p14:creationId xmlns:p14="http://schemas.microsoft.com/office/powerpoint/2010/main" val="4235286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683568" y="260648"/>
            <a:ext cx="8136904" cy="6001643"/>
          </a:xfrm>
          <a:prstGeom prst="rect">
            <a:avLst/>
          </a:prstGeom>
        </p:spPr>
        <p:txBody>
          <a:bodyPr wrap="square">
            <a:spAutoFit/>
          </a:bodyPr>
          <a:lstStyle/>
          <a:p>
            <a:endParaRPr lang="en-GB" sz="3200" b="1" dirty="0" smtClean="0"/>
          </a:p>
          <a:p>
            <a:r>
              <a:rPr lang="en-GB" sz="3200" b="1" dirty="0" smtClean="0"/>
              <a:t>U</a:t>
            </a:r>
            <a:r>
              <a:rPr lang="en-US" sz="3200" b="1" dirty="0" err="1"/>
              <a:t>niversal</a:t>
            </a:r>
            <a:r>
              <a:rPr lang="en-US" sz="3200" b="1" dirty="0"/>
              <a:t> welfare </a:t>
            </a:r>
            <a:r>
              <a:rPr lang="en-US" sz="3200" b="1" dirty="0" smtClean="0"/>
              <a:t>schemes</a:t>
            </a:r>
            <a:r>
              <a:rPr lang="en-US" sz="3200" dirty="0" smtClean="0"/>
              <a:t> </a:t>
            </a:r>
          </a:p>
          <a:p>
            <a:r>
              <a:rPr lang="nb-NO" sz="3200" dirty="0" err="1" smtClean="0"/>
              <a:t>allocate</a:t>
            </a:r>
            <a:r>
              <a:rPr lang="nb-NO" sz="3200" dirty="0" smtClean="0"/>
              <a:t> </a:t>
            </a:r>
            <a:r>
              <a:rPr lang="nb-NO" sz="3200" dirty="0" err="1" smtClean="0"/>
              <a:t>welfare</a:t>
            </a:r>
            <a:r>
              <a:rPr lang="nb-NO" sz="3200" dirty="0" smtClean="0"/>
              <a:t> </a:t>
            </a:r>
            <a:r>
              <a:rPr lang="nb-NO" sz="3200" dirty="0" err="1"/>
              <a:t>provisions</a:t>
            </a:r>
            <a:r>
              <a:rPr lang="nb-NO" sz="3200" dirty="0"/>
              <a:t> to </a:t>
            </a:r>
            <a:r>
              <a:rPr lang="en-US" sz="3200" dirty="0">
                <a:solidFill>
                  <a:srgbClr val="0070C0"/>
                </a:solidFill>
              </a:rPr>
              <a:t>all members </a:t>
            </a:r>
            <a:r>
              <a:rPr lang="en-US" sz="3200" dirty="0"/>
              <a:t>of society</a:t>
            </a:r>
            <a:r>
              <a:rPr lang="nb-NO" sz="3200" dirty="0"/>
              <a:t> as </a:t>
            </a:r>
            <a:r>
              <a:rPr lang="en-US" sz="3200" dirty="0"/>
              <a:t>a matter of </a:t>
            </a:r>
            <a:r>
              <a:rPr lang="en-US" sz="3200" dirty="0" smtClean="0"/>
              <a:t>right</a:t>
            </a:r>
          </a:p>
          <a:p>
            <a:endParaRPr lang="en-US" sz="3200" b="1" dirty="0" smtClean="0"/>
          </a:p>
          <a:p>
            <a:r>
              <a:rPr lang="en-GB" sz="3200" b="1" dirty="0" smtClean="0"/>
              <a:t>Selective policies </a:t>
            </a:r>
          </a:p>
          <a:p>
            <a:r>
              <a:rPr lang="en-GB" sz="3200" dirty="0" smtClean="0"/>
              <a:t>include </a:t>
            </a:r>
            <a:r>
              <a:rPr lang="en-GB" sz="3200" dirty="0"/>
              <a:t>both insurance-based </a:t>
            </a:r>
            <a:r>
              <a:rPr lang="en-GB" sz="3200" dirty="0" smtClean="0"/>
              <a:t>reciprocal policies</a:t>
            </a:r>
            <a:r>
              <a:rPr lang="en-GB" sz="3200" dirty="0"/>
              <a:t>, </a:t>
            </a:r>
            <a:r>
              <a:rPr lang="en-US" sz="3200" dirty="0"/>
              <a:t>restricted to the </a:t>
            </a:r>
            <a:r>
              <a:rPr lang="en-US" sz="3200" dirty="0">
                <a:solidFill>
                  <a:srgbClr val="0070C0"/>
                </a:solidFill>
              </a:rPr>
              <a:t>working population</a:t>
            </a:r>
            <a:r>
              <a:rPr lang="en-US" sz="3200" dirty="0"/>
              <a:t>, and </a:t>
            </a:r>
            <a:r>
              <a:rPr lang="en-GB" sz="3200" dirty="0"/>
              <a:t>means-testing </a:t>
            </a:r>
            <a:r>
              <a:rPr lang="en-GB" sz="3200" dirty="0" smtClean="0"/>
              <a:t>policies </a:t>
            </a:r>
            <a:r>
              <a:rPr lang="en-GB" sz="3200" dirty="0">
                <a:solidFill>
                  <a:srgbClr val="0070C0"/>
                </a:solidFill>
              </a:rPr>
              <a:t>targeted at the </a:t>
            </a:r>
            <a:r>
              <a:rPr lang="en-GB" sz="3200" dirty="0" smtClean="0">
                <a:solidFill>
                  <a:srgbClr val="0070C0"/>
                </a:solidFill>
              </a:rPr>
              <a:t>poor</a:t>
            </a:r>
            <a:endParaRPr lang="en-GB" sz="3200" dirty="0" smtClean="0"/>
          </a:p>
          <a:p>
            <a:pPr algn="ctr"/>
            <a:endParaRPr lang="en-GB" sz="3200" dirty="0" smtClean="0"/>
          </a:p>
          <a:p>
            <a:pPr algn="ctr"/>
            <a:r>
              <a:rPr lang="en-GB" sz="3200" dirty="0" smtClean="0"/>
              <a:t>The </a:t>
            </a:r>
            <a:r>
              <a:rPr lang="en-GB" sz="3200" dirty="0"/>
              <a:t>main principles </a:t>
            </a:r>
            <a:r>
              <a:rPr lang="en-GB" sz="3200" dirty="0" smtClean="0"/>
              <a:t>of welfare:</a:t>
            </a:r>
          </a:p>
          <a:p>
            <a:pPr algn="ctr"/>
            <a:r>
              <a:rPr lang="en-GB" sz="3200" b="1" dirty="0" smtClean="0"/>
              <a:t>universalism, reciprocity</a:t>
            </a:r>
            <a:r>
              <a:rPr lang="en-GB" sz="3200" dirty="0" smtClean="0"/>
              <a:t> and </a:t>
            </a:r>
            <a:r>
              <a:rPr lang="en-GB" sz="3200" b="1" dirty="0" smtClean="0"/>
              <a:t>targeting</a:t>
            </a:r>
            <a:endParaRPr lang="nb-NO" sz="3200" b="1" dirty="0"/>
          </a:p>
        </p:txBody>
      </p:sp>
    </p:spTree>
    <p:extLst>
      <p:ext uri="{BB962C8B-B14F-4D97-AF65-F5344CB8AC3E}">
        <p14:creationId xmlns:p14="http://schemas.microsoft.com/office/powerpoint/2010/main" val="229115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1080120"/>
          </a:xfrm>
        </p:spPr>
        <p:txBody>
          <a:bodyPr>
            <a:normAutofit fontScale="90000"/>
          </a:bodyPr>
          <a:lstStyle/>
          <a:p>
            <a:r>
              <a:rPr lang="nb-NO" sz="4000" dirty="0" smtClean="0"/>
              <a:t>The </a:t>
            </a:r>
            <a:r>
              <a:rPr lang="nb-NO" sz="4000" dirty="0" err="1" smtClean="0"/>
              <a:t>new</a:t>
            </a:r>
            <a:r>
              <a:rPr lang="nb-NO" sz="4000" dirty="0" smtClean="0"/>
              <a:t> </a:t>
            </a:r>
            <a:r>
              <a:rPr lang="nb-NO" sz="4000" dirty="0" err="1" smtClean="0"/>
              <a:t>welfare</a:t>
            </a:r>
            <a:r>
              <a:rPr lang="nb-NO" sz="4000" dirty="0" smtClean="0"/>
              <a:t> </a:t>
            </a:r>
            <a:r>
              <a:rPr lang="nb-NO" sz="4000" dirty="0" err="1" smtClean="0"/>
              <a:t>contract</a:t>
            </a:r>
            <a:r>
              <a:rPr lang="nb-NO" sz="4000" dirty="0" smtClean="0"/>
              <a:t/>
            </a:r>
            <a:br>
              <a:rPr lang="nb-NO" sz="4000" dirty="0" smtClean="0"/>
            </a:br>
            <a:r>
              <a:rPr lang="nb-NO" sz="3600" dirty="0" smtClean="0"/>
              <a:t>1990s</a:t>
            </a:r>
            <a:endParaRPr lang="nb-NO" sz="3600" dirty="0"/>
          </a:p>
        </p:txBody>
      </p:sp>
      <p:sp>
        <p:nvSpPr>
          <p:cNvPr id="3" name="Rectangle 2"/>
          <p:cNvSpPr/>
          <p:nvPr/>
        </p:nvSpPr>
        <p:spPr>
          <a:xfrm>
            <a:off x="827584" y="2132856"/>
            <a:ext cx="6903434" cy="3108543"/>
          </a:xfrm>
          <a:prstGeom prst="rect">
            <a:avLst/>
          </a:prstGeom>
        </p:spPr>
        <p:txBody>
          <a:bodyPr wrap="square">
            <a:spAutoFit/>
          </a:bodyPr>
          <a:lstStyle/>
          <a:p>
            <a:r>
              <a:rPr lang="en-GB" sz="2800" dirty="0">
                <a:solidFill>
                  <a:srgbClr val="0070C0"/>
                </a:solidFill>
              </a:rPr>
              <a:t>S</a:t>
            </a:r>
            <a:r>
              <a:rPr lang="en-GB" sz="2800" dirty="0" smtClean="0">
                <a:solidFill>
                  <a:srgbClr val="0070C0"/>
                </a:solidFill>
              </a:rPr>
              <a:t>ocial </a:t>
            </a:r>
            <a:r>
              <a:rPr lang="en-US" sz="2800" dirty="0">
                <a:solidFill>
                  <a:srgbClr val="0070C0"/>
                </a:solidFill>
              </a:rPr>
              <a:t>rights </a:t>
            </a:r>
            <a:r>
              <a:rPr lang="en-US" sz="2800" dirty="0"/>
              <a:t>should be closely linked to certain </a:t>
            </a:r>
            <a:r>
              <a:rPr lang="en-US" sz="2800" dirty="0">
                <a:solidFill>
                  <a:srgbClr val="0070C0"/>
                </a:solidFill>
              </a:rPr>
              <a:t>duties</a:t>
            </a:r>
            <a:r>
              <a:rPr lang="en-US" sz="2800" dirty="0"/>
              <a:t> that </a:t>
            </a:r>
            <a:r>
              <a:rPr lang="en-US" sz="2800" dirty="0" smtClean="0"/>
              <a:t>the citizen </a:t>
            </a:r>
            <a:r>
              <a:rPr lang="en-US" sz="2800" dirty="0"/>
              <a:t>should be obliged to meet as a condition of </a:t>
            </a:r>
            <a:r>
              <a:rPr lang="en-US" sz="2800" dirty="0" smtClean="0"/>
              <a:t>eligibility.</a:t>
            </a:r>
          </a:p>
          <a:p>
            <a:endParaRPr lang="en-US" sz="2800" dirty="0"/>
          </a:p>
          <a:p>
            <a:r>
              <a:rPr lang="en-US" sz="2800" dirty="0" smtClean="0"/>
              <a:t>“The </a:t>
            </a:r>
            <a:r>
              <a:rPr lang="en-US" sz="2800" dirty="0"/>
              <a:t>needy should receive aid, but only in return for some contribution to the </a:t>
            </a:r>
            <a:r>
              <a:rPr lang="en-US" sz="2800" dirty="0" smtClean="0"/>
              <a:t>society</a:t>
            </a:r>
            <a:r>
              <a:rPr lang="en-US" sz="2800" i="1" dirty="0" smtClean="0"/>
              <a:t>” </a:t>
            </a:r>
            <a:r>
              <a:rPr lang="en-US" sz="2800" dirty="0" smtClean="0"/>
              <a:t>(Lawrence Mead 1997)</a:t>
            </a:r>
            <a:endParaRPr lang="nb-NO" sz="2800" dirty="0"/>
          </a:p>
        </p:txBody>
      </p:sp>
    </p:spTree>
    <p:extLst>
      <p:ext uri="{BB962C8B-B14F-4D97-AF65-F5344CB8AC3E}">
        <p14:creationId xmlns:p14="http://schemas.microsoft.com/office/powerpoint/2010/main" val="3796879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b-NO" dirty="0" err="1" smtClean="0">
                <a:solidFill>
                  <a:srgbClr val="0070C0"/>
                </a:solidFill>
                <a:latin typeface="Arial" panose="020B0604020202020204" pitchFamily="34" charset="0"/>
                <a:cs typeface="Arial" panose="020B0604020202020204" pitchFamily="34" charset="0"/>
              </a:rPr>
              <a:t>Change</a:t>
            </a:r>
            <a:r>
              <a:rPr lang="nb-NO" dirty="0" smtClean="0">
                <a:solidFill>
                  <a:srgbClr val="0070C0"/>
                </a:solidFill>
                <a:latin typeface="Arial" panose="020B0604020202020204" pitchFamily="34" charset="0"/>
                <a:cs typeface="Arial" panose="020B0604020202020204" pitchFamily="34" charset="0"/>
              </a:rPr>
              <a:t> i </a:t>
            </a:r>
            <a:r>
              <a:rPr lang="nb-NO" dirty="0" err="1" smtClean="0">
                <a:solidFill>
                  <a:srgbClr val="0070C0"/>
                </a:solidFill>
                <a:latin typeface="Arial" panose="020B0604020202020204" pitchFamily="34" charset="0"/>
                <a:cs typeface="Arial" panose="020B0604020202020204" pitchFamily="34" charset="0"/>
              </a:rPr>
              <a:t>social</a:t>
            </a:r>
            <a:r>
              <a:rPr lang="nb-NO" dirty="0" smtClean="0">
                <a:solidFill>
                  <a:srgbClr val="0070C0"/>
                </a:solidFill>
                <a:latin typeface="Arial" panose="020B0604020202020204" pitchFamily="34" charset="0"/>
                <a:cs typeface="Arial" panose="020B0604020202020204" pitchFamily="34" charset="0"/>
              </a:rPr>
              <a:t> policy </a:t>
            </a:r>
            <a:r>
              <a:rPr lang="nb-NO" dirty="0" err="1" smtClean="0">
                <a:solidFill>
                  <a:srgbClr val="0070C0"/>
                </a:solidFill>
                <a:latin typeface="Arial" panose="020B0604020202020204" pitchFamily="34" charset="0"/>
                <a:cs typeface="Arial" panose="020B0604020202020204" pitchFamily="34" charset="0"/>
              </a:rPr>
              <a:t>discourses</a:t>
            </a:r>
            <a:endParaRPr lang="nb-NO" dirty="0">
              <a:solidFill>
                <a:srgbClr val="0070C0"/>
              </a:solidFill>
              <a:latin typeface="Arial" panose="020B0604020202020204" pitchFamily="34" charset="0"/>
              <a:cs typeface="Arial" panose="020B0604020202020204" pitchFamily="34" charset="0"/>
            </a:endParaRPr>
          </a:p>
        </p:txBody>
      </p:sp>
      <p:sp>
        <p:nvSpPr>
          <p:cNvPr id="3" name="Rectangle 2"/>
          <p:cNvSpPr/>
          <p:nvPr/>
        </p:nvSpPr>
        <p:spPr>
          <a:xfrm>
            <a:off x="611560" y="1916832"/>
            <a:ext cx="7992888" cy="4524315"/>
          </a:xfrm>
          <a:prstGeom prst="rect">
            <a:avLst/>
          </a:prstGeom>
        </p:spPr>
        <p:txBody>
          <a:bodyPr wrap="square">
            <a:spAutoFit/>
          </a:bodyPr>
          <a:lstStyle/>
          <a:p>
            <a:r>
              <a:rPr lang="en-US" sz="3200" dirty="0" smtClean="0">
                <a:latin typeface="Arial" panose="020B0604020202020204" pitchFamily="34" charset="0"/>
                <a:cs typeface="Arial" panose="020B0604020202020204" pitchFamily="34" charset="0"/>
              </a:rPr>
              <a:t>1970s - social </a:t>
            </a:r>
            <a:r>
              <a:rPr lang="en-US" sz="3200" dirty="0">
                <a:latin typeface="Arial" panose="020B0604020202020204" pitchFamily="34" charset="0"/>
                <a:cs typeface="Arial" panose="020B0604020202020204" pitchFamily="34" charset="0"/>
              </a:rPr>
              <a:t>policy discourses </a:t>
            </a:r>
            <a:r>
              <a:rPr lang="en-US" sz="3200" dirty="0" smtClean="0">
                <a:latin typeface="Arial" panose="020B0604020202020204" pitchFamily="34" charset="0"/>
                <a:cs typeface="Arial" panose="020B0604020202020204" pitchFamily="34" charset="0"/>
              </a:rPr>
              <a:t>were </a:t>
            </a:r>
            <a:r>
              <a:rPr lang="en-US" sz="3200" dirty="0">
                <a:latin typeface="Arial" panose="020B0604020202020204" pitchFamily="34" charset="0"/>
                <a:cs typeface="Arial" panose="020B0604020202020204" pitchFamily="34" charset="0"/>
              </a:rPr>
              <a:t>about social rights and what kind of individual needs </a:t>
            </a:r>
            <a:r>
              <a:rPr lang="en-US" sz="3200" dirty="0">
                <a:solidFill>
                  <a:srgbClr val="0070C0"/>
                </a:solidFill>
                <a:latin typeface="Arial" panose="020B0604020202020204" pitchFamily="34" charset="0"/>
                <a:cs typeface="Arial" panose="020B0604020202020204" pitchFamily="34" charset="0"/>
              </a:rPr>
              <a:t>the society should take responsibility </a:t>
            </a:r>
            <a:r>
              <a:rPr lang="en-US" sz="3200" dirty="0" smtClean="0">
                <a:solidFill>
                  <a:srgbClr val="002060"/>
                </a:solidFill>
                <a:latin typeface="Arial" panose="020B0604020202020204" pitchFamily="34" charset="0"/>
                <a:cs typeface="Arial" panose="020B0604020202020204" pitchFamily="34" charset="0"/>
              </a:rPr>
              <a:t>for. </a:t>
            </a:r>
          </a:p>
          <a:p>
            <a:endParaRPr lang="en-US" sz="3200" dirty="0"/>
          </a:p>
          <a:p>
            <a:r>
              <a:rPr lang="en-US" sz="3200" dirty="0">
                <a:latin typeface="Arial" panose="020B0604020202020204" pitchFamily="34" charset="0"/>
                <a:cs typeface="Arial" panose="020B0604020202020204" pitchFamily="34" charset="0"/>
              </a:rPr>
              <a:t>1980s and </a:t>
            </a:r>
            <a:r>
              <a:rPr lang="en-US" sz="3200" dirty="0" smtClean="0">
                <a:latin typeface="Arial" panose="020B0604020202020204" pitchFamily="34" charset="0"/>
                <a:cs typeface="Arial" panose="020B0604020202020204" pitchFamily="34" charset="0"/>
              </a:rPr>
              <a:t>1990s - discourses were about balancing citizens</a:t>
            </a:r>
            <a:r>
              <a:rPr lang="en-US" sz="3200" dirty="0">
                <a:latin typeface="Arial" panose="020B0604020202020204" pitchFamily="34" charset="0"/>
                <a:cs typeface="Arial" panose="020B0604020202020204" pitchFamily="34" charset="0"/>
              </a:rPr>
              <a:t>’ rights and duties and the </a:t>
            </a:r>
            <a:r>
              <a:rPr lang="en-US" sz="3200" dirty="0">
                <a:solidFill>
                  <a:srgbClr val="0070C0"/>
                </a:solidFill>
                <a:latin typeface="Arial" panose="020B0604020202020204" pitchFamily="34" charset="0"/>
                <a:cs typeface="Arial" panose="020B0604020202020204" pitchFamily="34" charset="0"/>
              </a:rPr>
              <a:t>personal responsibility </a:t>
            </a:r>
            <a:r>
              <a:rPr lang="en-US" sz="3200" dirty="0">
                <a:latin typeface="Arial" panose="020B0604020202020204" pitchFamily="34" charset="0"/>
                <a:cs typeface="Arial" panose="020B0604020202020204" pitchFamily="34" charset="0"/>
              </a:rPr>
              <a:t>for </a:t>
            </a:r>
            <a:r>
              <a:rPr lang="en-US" sz="3200" dirty="0" smtClean="0">
                <a:latin typeface="Arial" panose="020B0604020202020204" pitchFamily="34" charset="0"/>
                <a:cs typeface="Arial" panose="020B0604020202020204" pitchFamily="34" charset="0"/>
              </a:rPr>
              <a:t>the citizens’ welfare</a:t>
            </a:r>
            <a:r>
              <a:rPr lang="en-US" sz="3200" dirty="0"/>
              <a:t>.  </a:t>
            </a:r>
            <a:endParaRPr lang="nb-NO" sz="3200" dirty="0"/>
          </a:p>
        </p:txBody>
      </p:sp>
    </p:spTree>
    <p:extLst>
      <p:ext uri="{BB962C8B-B14F-4D97-AF65-F5344CB8AC3E}">
        <p14:creationId xmlns:p14="http://schemas.microsoft.com/office/powerpoint/2010/main" val="16622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74042"/>
          </a:xfrm>
        </p:spPr>
        <p:txBody>
          <a:bodyPr>
            <a:normAutofit fontScale="90000"/>
          </a:bodyPr>
          <a:lstStyle/>
          <a:p>
            <a:endParaRPr lang="nb-NO" dirty="0"/>
          </a:p>
        </p:txBody>
      </p:sp>
      <p:sp>
        <p:nvSpPr>
          <p:cNvPr id="3" name="Text Placeholder 2"/>
          <p:cNvSpPr>
            <a:spLocks noGrp="1"/>
          </p:cNvSpPr>
          <p:nvPr>
            <p:ph type="body" idx="1"/>
          </p:nvPr>
        </p:nvSpPr>
        <p:spPr>
          <a:xfrm>
            <a:off x="539552" y="692697"/>
            <a:ext cx="4040188" cy="720079"/>
          </a:xfrm>
        </p:spPr>
        <p:txBody>
          <a:bodyPr>
            <a:normAutofit/>
          </a:bodyPr>
          <a:lstStyle/>
          <a:p>
            <a:r>
              <a:rPr lang="nb-NO" sz="3200" b="0" dirty="0" smtClean="0">
                <a:latin typeface="Arial" panose="020B0604020202020204" pitchFamily="34" charset="0"/>
                <a:cs typeface="Arial" panose="020B0604020202020204" pitchFamily="34" charset="0"/>
              </a:rPr>
              <a:t>The </a:t>
            </a:r>
            <a:r>
              <a:rPr lang="nb-NO" sz="3200" b="0" dirty="0" err="1" smtClean="0">
                <a:latin typeface="Arial" panose="020B0604020202020204" pitchFamily="34" charset="0"/>
                <a:cs typeface="Arial" panose="020B0604020202020204" pitchFamily="34" charset="0"/>
              </a:rPr>
              <a:t>work</a:t>
            </a:r>
            <a:r>
              <a:rPr lang="nb-NO" sz="3200" b="0" dirty="0" smtClean="0">
                <a:latin typeface="Arial" panose="020B0604020202020204" pitchFamily="34" charset="0"/>
                <a:cs typeface="Arial" panose="020B0604020202020204" pitchFamily="34" charset="0"/>
              </a:rPr>
              <a:t> </a:t>
            </a:r>
            <a:r>
              <a:rPr lang="nb-NO" sz="3200" b="0" dirty="0" err="1" smtClean="0">
                <a:latin typeface="Arial" panose="020B0604020202020204" pitchFamily="34" charset="0"/>
                <a:cs typeface="Arial" panose="020B0604020202020204" pitchFamily="34" charset="0"/>
              </a:rPr>
              <a:t>approach</a:t>
            </a:r>
            <a:endParaRPr lang="nb-NO" sz="3200" b="0" dirty="0">
              <a:latin typeface="Arial" panose="020B0604020202020204" pitchFamily="34" charset="0"/>
              <a:cs typeface="Arial" panose="020B0604020202020204" pitchFamily="34" charset="0"/>
            </a:endParaRPr>
          </a:p>
        </p:txBody>
      </p:sp>
      <p:sp>
        <p:nvSpPr>
          <p:cNvPr id="4" name="Content Placeholder 3"/>
          <p:cNvSpPr>
            <a:spLocks noGrp="1"/>
          </p:cNvSpPr>
          <p:nvPr>
            <p:ph sz="half" idx="2"/>
          </p:nvPr>
        </p:nvSpPr>
        <p:spPr>
          <a:xfrm>
            <a:off x="457200" y="1988841"/>
            <a:ext cx="4040188" cy="4137322"/>
          </a:xfrm>
        </p:spPr>
        <p:txBody>
          <a:bodyPr>
            <a:normAutofit/>
          </a:bodyPr>
          <a:lstStyle/>
          <a:p>
            <a:r>
              <a:rPr lang="nb-NO" dirty="0" err="1" smtClean="0">
                <a:latin typeface="Arial" panose="020B0604020202020204" pitchFamily="34" charset="0"/>
                <a:cs typeface="Arial" panose="020B0604020202020204" pitchFamily="34" charset="0"/>
              </a:rPr>
              <a:t>Tightens</a:t>
            </a:r>
            <a:r>
              <a:rPr lang="nb-NO" dirty="0" smtClean="0">
                <a:latin typeface="Arial" panose="020B0604020202020204" pitchFamily="34" charset="0"/>
                <a:cs typeface="Arial" panose="020B0604020202020204" pitchFamily="34" charset="0"/>
              </a:rPr>
              <a:t> </a:t>
            </a:r>
            <a:r>
              <a:rPr lang="nb-NO" dirty="0" err="1" smtClean="0">
                <a:latin typeface="Arial" panose="020B0604020202020204" pitchFamily="34" charset="0"/>
                <a:cs typeface="Arial" panose="020B0604020202020204" pitchFamily="34" charset="0"/>
              </a:rPr>
              <a:t>the</a:t>
            </a:r>
            <a:r>
              <a:rPr lang="nb-NO" dirty="0" smtClean="0">
                <a:latin typeface="Arial" panose="020B0604020202020204" pitchFamily="34" charset="0"/>
                <a:cs typeface="Arial" panose="020B0604020202020204" pitchFamily="34" charset="0"/>
              </a:rPr>
              <a:t> link </a:t>
            </a:r>
            <a:r>
              <a:rPr lang="nb-NO" dirty="0" err="1" smtClean="0">
                <a:latin typeface="Arial" panose="020B0604020202020204" pitchFamily="34" charset="0"/>
                <a:cs typeface="Arial" panose="020B0604020202020204" pitchFamily="34" charset="0"/>
              </a:rPr>
              <a:t>between</a:t>
            </a:r>
            <a:r>
              <a:rPr lang="nb-NO" dirty="0" smtClean="0">
                <a:latin typeface="Arial" panose="020B0604020202020204" pitchFamily="34" charset="0"/>
                <a:cs typeface="Arial" panose="020B0604020202020204" pitchFamily="34" charset="0"/>
              </a:rPr>
              <a:t> </a:t>
            </a:r>
            <a:r>
              <a:rPr lang="nb-NO" dirty="0" err="1" smtClean="0">
                <a:latin typeface="Arial" panose="020B0604020202020204" pitchFamily="34" charset="0"/>
                <a:cs typeface="Arial" panose="020B0604020202020204" pitchFamily="34" charset="0"/>
              </a:rPr>
              <a:t>work</a:t>
            </a:r>
            <a:r>
              <a:rPr lang="nb-NO" dirty="0" smtClean="0">
                <a:latin typeface="Arial" panose="020B0604020202020204" pitchFamily="34" charset="0"/>
                <a:cs typeface="Arial" panose="020B0604020202020204" pitchFamily="34" charset="0"/>
              </a:rPr>
              <a:t> and </a:t>
            </a:r>
            <a:r>
              <a:rPr lang="nb-NO" dirty="0" err="1" smtClean="0">
                <a:latin typeface="Arial" panose="020B0604020202020204" pitchFamily="34" charset="0"/>
                <a:cs typeface="Arial" panose="020B0604020202020204" pitchFamily="34" charset="0"/>
              </a:rPr>
              <a:t>income</a:t>
            </a:r>
            <a:r>
              <a:rPr lang="nb-NO" dirty="0" smtClean="0">
                <a:latin typeface="Arial" panose="020B0604020202020204" pitchFamily="34" charset="0"/>
                <a:cs typeface="Arial" panose="020B0604020202020204" pitchFamily="34" charset="0"/>
              </a:rPr>
              <a:t> by </a:t>
            </a:r>
            <a:r>
              <a:rPr lang="nb-NO" dirty="0" err="1" smtClean="0">
                <a:latin typeface="Arial" panose="020B0604020202020204" pitchFamily="34" charset="0"/>
                <a:cs typeface="Arial" panose="020B0604020202020204" pitchFamily="34" charset="0"/>
              </a:rPr>
              <a:t>introducing</a:t>
            </a:r>
            <a:r>
              <a:rPr lang="nb-NO" dirty="0" smtClean="0">
                <a:latin typeface="Arial" panose="020B0604020202020204" pitchFamily="34" charset="0"/>
                <a:cs typeface="Arial" panose="020B0604020202020204" pitchFamily="34" charset="0"/>
              </a:rPr>
              <a:t> a </a:t>
            </a:r>
            <a:r>
              <a:rPr lang="nb-NO" i="1" dirty="0" err="1" smtClean="0">
                <a:solidFill>
                  <a:srgbClr val="0070C0"/>
                </a:solidFill>
                <a:latin typeface="Arial" panose="020B0604020202020204" pitchFamily="34" charset="0"/>
                <a:cs typeface="Arial" panose="020B0604020202020204" pitchFamily="34" charset="0"/>
              </a:rPr>
              <a:t>duty</a:t>
            </a:r>
            <a:r>
              <a:rPr lang="nb-NO" i="1" dirty="0" smtClean="0">
                <a:solidFill>
                  <a:srgbClr val="0070C0"/>
                </a:solidFill>
                <a:latin typeface="Arial" panose="020B0604020202020204" pitchFamily="34" charset="0"/>
                <a:cs typeface="Arial" panose="020B0604020202020204" pitchFamily="34" charset="0"/>
              </a:rPr>
              <a:t> to </a:t>
            </a:r>
            <a:r>
              <a:rPr lang="nb-NO" i="1" dirty="0" err="1" smtClean="0">
                <a:solidFill>
                  <a:srgbClr val="0070C0"/>
                </a:solidFill>
                <a:latin typeface="Arial" panose="020B0604020202020204" pitchFamily="34" charset="0"/>
                <a:cs typeface="Arial" panose="020B0604020202020204" pitchFamily="34" charset="0"/>
              </a:rPr>
              <a:t>work</a:t>
            </a:r>
            <a:r>
              <a:rPr lang="nb-NO" i="1" dirty="0" smtClean="0">
                <a:solidFill>
                  <a:srgbClr val="0070C0"/>
                </a:solidFill>
                <a:latin typeface="Arial" panose="020B0604020202020204" pitchFamily="34" charset="0"/>
                <a:cs typeface="Arial" panose="020B0604020202020204" pitchFamily="34" charset="0"/>
              </a:rPr>
              <a:t> </a:t>
            </a:r>
            <a:r>
              <a:rPr lang="nb-NO" dirty="0" err="1" smtClean="0">
                <a:latin typeface="Arial" panose="020B0604020202020204" pitchFamily="34" charset="0"/>
                <a:cs typeface="Arial" panose="020B0604020202020204" pitchFamily="34" charset="0"/>
              </a:rPr>
              <a:t>through</a:t>
            </a:r>
            <a:r>
              <a:rPr lang="nb-NO" dirty="0" smtClean="0">
                <a:latin typeface="Arial" panose="020B0604020202020204" pitchFamily="34" charset="0"/>
                <a:cs typeface="Arial" panose="020B0604020202020204" pitchFamily="34" charset="0"/>
              </a:rPr>
              <a:t> </a:t>
            </a:r>
            <a:r>
              <a:rPr lang="nb-NO" dirty="0" err="1" smtClean="0">
                <a:latin typeface="Arial" panose="020B0604020202020204" pitchFamily="34" charset="0"/>
                <a:cs typeface="Arial" panose="020B0604020202020204" pitchFamily="34" charset="0"/>
              </a:rPr>
              <a:t>obligatory</a:t>
            </a:r>
            <a:r>
              <a:rPr lang="nb-NO" dirty="0" smtClean="0">
                <a:latin typeface="Arial" panose="020B0604020202020204" pitchFamily="34" charset="0"/>
                <a:cs typeface="Arial" panose="020B0604020202020204" pitchFamily="34" charset="0"/>
              </a:rPr>
              <a:t> </a:t>
            </a:r>
            <a:r>
              <a:rPr lang="nb-NO" dirty="0" err="1" smtClean="0">
                <a:latin typeface="Arial" panose="020B0604020202020204" pitchFamily="34" charset="0"/>
                <a:cs typeface="Arial" panose="020B0604020202020204" pitchFamily="34" charset="0"/>
              </a:rPr>
              <a:t>work</a:t>
            </a:r>
            <a:r>
              <a:rPr lang="nb-NO" dirty="0" smtClean="0">
                <a:latin typeface="Arial" panose="020B0604020202020204" pitchFamily="34" charset="0"/>
                <a:cs typeface="Arial" panose="020B0604020202020204" pitchFamily="34" charset="0"/>
              </a:rPr>
              <a:t>- or </a:t>
            </a:r>
            <a:r>
              <a:rPr lang="nb-NO" dirty="0" err="1" smtClean="0">
                <a:latin typeface="Arial" panose="020B0604020202020204" pitchFamily="34" charset="0"/>
                <a:cs typeface="Arial" panose="020B0604020202020204" pitchFamily="34" charset="0"/>
              </a:rPr>
              <a:t>activity</a:t>
            </a:r>
            <a:r>
              <a:rPr lang="nb-NO" dirty="0" smtClean="0">
                <a:latin typeface="Arial" panose="020B0604020202020204" pitchFamily="34" charset="0"/>
                <a:cs typeface="Arial" panose="020B0604020202020204" pitchFamily="34" charset="0"/>
              </a:rPr>
              <a:t> programs.</a:t>
            </a:r>
          </a:p>
          <a:p>
            <a:endParaRPr lang="nb-NO" dirty="0" smtClean="0">
              <a:latin typeface="Arial" panose="020B0604020202020204" pitchFamily="34" charset="0"/>
              <a:cs typeface="Arial" panose="020B0604020202020204" pitchFamily="34" charset="0"/>
            </a:endParaRPr>
          </a:p>
          <a:p>
            <a:r>
              <a:rPr lang="nb-NO" dirty="0" err="1" smtClean="0">
                <a:latin typeface="Arial" panose="020B0604020202020204" pitchFamily="34" charset="0"/>
                <a:cs typeface="Arial" panose="020B0604020202020204" pitchFamily="34" charset="0"/>
              </a:rPr>
              <a:t>Costly</a:t>
            </a:r>
            <a:r>
              <a:rPr lang="nb-NO" dirty="0" smtClean="0">
                <a:latin typeface="Arial" panose="020B0604020202020204" pitchFamily="34" charset="0"/>
                <a:cs typeface="Arial" panose="020B0604020202020204" pitchFamily="34" charset="0"/>
              </a:rPr>
              <a:t>, </a:t>
            </a:r>
            <a:r>
              <a:rPr lang="nb-NO" dirty="0" err="1" smtClean="0">
                <a:latin typeface="Arial" panose="020B0604020202020204" pitchFamily="34" charset="0"/>
                <a:cs typeface="Arial" panose="020B0604020202020204" pitchFamily="34" charset="0"/>
              </a:rPr>
              <a:t>inefficient</a:t>
            </a:r>
            <a:r>
              <a:rPr lang="nb-NO" dirty="0" smtClean="0">
                <a:latin typeface="Arial" panose="020B0604020202020204" pitchFamily="34" charset="0"/>
                <a:cs typeface="Arial" panose="020B0604020202020204" pitchFamily="34" charset="0"/>
              </a:rPr>
              <a:t>, unfair and </a:t>
            </a:r>
            <a:r>
              <a:rPr lang="nb-NO" dirty="0" err="1" smtClean="0">
                <a:latin typeface="Arial" panose="020B0604020202020204" pitchFamily="34" charset="0"/>
                <a:cs typeface="Arial" panose="020B0604020202020204" pitchFamily="34" charset="0"/>
              </a:rPr>
              <a:t>humiliating</a:t>
            </a:r>
            <a:r>
              <a:rPr lang="nb-NO" dirty="0" smtClean="0">
                <a:latin typeface="Arial" panose="020B0604020202020204" pitchFamily="34" charset="0"/>
                <a:cs typeface="Arial" panose="020B0604020202020204" pitchFamily="34" charset="0"/>
              </a:rPr>
              <a:t>.</a:t>
            </a:r>
            <a:endParaRPr lang="nb-NO" dirty="0">
              <a:latin typeface="Arial" panose="020B0604020202020204" pitchFamily="34" charset="0"/>
              <a:cs typeface="Arial" panose="020B0604020202020204" pitchFamily="34" charset="0"/>
            </a:endParaRPr>
          </a:p>
        </p:txBody>
      </p:sp>
      <p:sp>
        <p:nvSpPr>
          <p:cNvPr id="5" name="Text Placeholder 4"/>
          <p:cNvSpPr>
            <a:spLocks noGrp="1"/>
          </p:cNvSpPr>
          <p:nvPr>
            <p:ph type="body" sz="quarter" idx="3"/>
          </p:nvPr>
        </p:nvSpPr>
        <p:spPr>
          <a:xfrm>
            <a:off x="4572000" y="764704"/>
            <a:ext cx="4041775" cy="648072"/>
          </a:xfrm>
        </p:spPr>
        <p:txBody>
          <a:bodyPr>
            <a:normAutofit/>
          </a:bodyPr>
          <a:lstStyle/>
          <a:p>
            <a:r>
              <a:rPr lang="nb-NO" sz="3200" b="0" dirty="0" smtClean="0">
                <a:latin typeface="Arial" panose="020B0604020202020204" pitchFamily="34" charset="0"/>
                <a:cs typeface="Arial" panose="020B0604020202020204" pitchFamily="34" charset="0"/>
              </a:rPr>
              <a:t>The Basic Income</a:t>
            </a:r>
            <a:endParaRPr lang="nb-NO" sz="3200" b="0" dirty="0">
              <a:latin typeface="Arial" panose="020B0604020202020204" pitchFamily="34" charset="0"/>
              <a:cs typeface="Arial" panose="020B0604020202020204" pitchFamily="34" charset="0"/>
            </a:endParaRPr>
          </a:p>
        </p:txBody>
      </p:sp>
      <p:sp>
        <p:nvSpPr>
          <p:cNvPr id="6" name="Content Placeholder 5"/>
          <p:cNvSpPr>
            <a:spLocks noGrp="1"/>
          </p:cNvSpPr>
          <p:nvPr>
            <p:ph sz="quarter" idx="4"/>
          </p:nvPr>
        </p:nvSpPr>
        <p:spPr>
          <a:xfrm>
            <a:off x="4427984" y="1988840"/>
            <a:ext cx="4392488" cy="4743376"/>
          </a:xfrm>
        </p:spPr>
        <p:txBody>
          <a:bodyPr>
            <a:normAutofit/>
          </a:bodyPr>
          <a:lstStyle/>
          <a:p>
            <a:r>
              <a:rPr lang="nb-NO" dirty="0" err="1" smtClean="0">
                <a:latin typeface="Arial" panose="020B0604020202020204" pitchFamily="34" charset="0"/>
                <a:cs typeface="Arial" panose="020B0604020202020204" pitchFamily="34" charset="0"/>
              </a:rPr>
              <a:t>Loosens</a:t>
            </a:r>
            <a:r>
              <a:rPr lang="nb-NO" dirty="0" smtClean="0">
                <a:latin typeface="Arial" panose="020B0604020202020204" pitchFamily="34" charset="0"/>
                <a:cs typeface="Arial" panose="020B0604020202020204" pitchFamily="34" charset="0"/>
              </a:rPr>
              <a:t> </a:t>
            </a:r>
            <a:r>
              <a:rPr lang="nb-NO" dirty="0" err="1" smtClean="0">
                <a:latin typeface="Arial" panose="020B0604020202020204" pitchFamily="34" charset="0"/>
                <a:cs typeface="Arial" panose="020B0604020202020204" pitchFamily="34" charset="0"/>
              </a:rPr>
              <a:t>the</a:t>
            </a:r>
            <a:r>
              <a:rPr lang="nb-NO" dirty="0" smtClean="0">
                <a:latin typeface="Arial" panose="020B0604020202020204" pitchFamily="34" charset="0"/>
                <a:cs typeface="Arial" panose="020B0604020202020204" pitchFamily="34" charset="0"/>
              </a:rPr>
              <a:t> link </a:t>
            </a:r>
            <a:r>
              <a:rPr lang="nb-NO" dirty="0" err="1" smtClean="0">
                <a:latin typeface="Arial" panose="020B0604020202020204" pitchFamily="34" charset="0"/>
                <a:cs typeface="Arial" panose="020B0604020202020204" pitchFamily="34" charset="0"/>
              </a:rPr>
              <a:t>between</a:t>
            </a:r>
            <a:r>
              <a:rPr lang="nb-NO" dirty="0" smtClean="0">
                <a:latin typeface="Arial" panose="020B0604020202020204" pitchFamily="34" charset="0"/>
                <a:cs typeface="Arial" panose="020B0604020202020204" pitchFamily="34" charset="0"/>
              </a:rPr>
              <a:t> </a:t>
            </a:r>
            <a:r>
              <a:rPr lang="nb-NO" dirty="0" err="1" smtClean="0">
                <a:latin typeface="Arial" panose="020B0604020202020204" pitchFamily="34" charset="0"/>
                <a:cs typeface="Arial" panose="020B0604020202020204" pitchFamily="34" charset="0"/>
              </a:rPr>
              <a:t>work</a:t>
            </a:r>
            <a:r>
              <a:rPr lang="nb-NO" dirty="0" smtClean="0">
                <a:latin typeface="Arial" panose="020B0604020202020204" pitchFamily="34" charset="0"/>
                <a:cs typeface="Arial" panose="020B0604020202020204" pitchFamily="34" charset="0"/>
              </a:rPr>
              <a:t> and </a:t>
            </a:r>
            <a:r>
              <a:rPr lang="nb-NO" dirty="0" err="1" smtClean="0">
                <a:latin typeface="Arial" panose="020B0604020202020204" pitchFamily="34" charset="0"/>
                <a:cs typeface="Arial" panose="020B0604020202020204" pitchFamily="34" charset="0"/>
              </a:rPr>
              <a:t>income</a:t>
            </a:r>
            <a:r>
              <a:rPr lang="nb-NO" dirty="0" smtClean="0">
                <a:latin typeface="Arial" panose="020B0604020202020204" pitchFamily="34" charset="0"/>
                <a:cs typeface="Arial" panose="020B0604020202020204" pitchFamily="34" charset="0"/>
              </a:rPr>
              <a:t> by </a:t>
            </a:r>
            <a:r>
              <a:rPr lang="nb-NO" dirty="0" err="1" smtClean="0">
                <a:latin typeface="Arial" panose="020B0604020202020204" pitchFamily="34" charset="0"/>
                <a:cs typeface="Arial" panose="020B0604020202020204" pitchFamily="34" charset="0"/>
              </a:rPr>
              <a:t>introducing</a:t>
            </a:r>
            <a:r>
              <a:rPr lang="nb-NO" dirty="0" smtClean="0">
                <a:latin typeface="Arial" panose="020B0604020202020204" pitchFamily="34" charset="0"/>
                <a:cs typeface="Arial" panose="020B0604020202020204" pitchFamily="34" charset="0"/>
              </a:rPr>
              <a:t> a </a:t>
            </a:r>
            <a:r>
              <a:rPr lang="nb-NO" i="1" dirty="0" smtClean="0">
                <a:solidFill>
                  <a:srgbClr val="0070C0"/>
                </a:solidFill>
                <a:latin typeface="Arial" panose="020B0604020202020204" pitchFamily="34" charset="0"/>
                <a:cs typeface="Arial" panose="020B0604020202020204" pitchFamily="34" charset="0"/>
              </a:rPr>
              <a:t>right to </a:t>
            </a:r>
            <a:r>
              <a:rPr lang="nb-NO" i="1" dirty="0" err="1" smtClean="0">
                <a:solidFill>
                  <a:srgbClr val="0070C0"/>
                </a:solidFill>
                <a:latin typeface="Arial" panose="020B0604020202020204" pitchFamily="34" charset="0"/>
                <a:cs typeface="Arial" panose="020B0604020202020204" pitchFamily="34" charset="0"/>
              </a:rPr>
              <a:t>income</a:t>
            </a:r>
            <a:r>
              <a:rPr lang="nb-NO" i="1" dirty="0" smtClean="0">
                <a:solidFill>
                  <a:srgbClr val="0070C0"/>
                </a:solidFill>
                <a:latin typeface="Arial" panose="020B0604020202020204" pitchFamily="34" charset="0"/>
                <a:cs typeface="Arial" panose="020B0604020202020204" pitchFamily="34" charset="0"/>
              </a:rPr>
              <a:t> </a:t>
            </a:r>
            <a:r>
              <a:rPr lang="nb-NO" dirty="0" smtClean="0">
                <a:latin typeface="Arial" panose="020B0604020202020204" pitchFamily="34" charset="0"/>
                <a:cs typeface="Arial" panose="020B0604020202020204" pitchFamily="34" charset="0"/>
              </a:rPr>
              <a:t>for all.</a:t>
            </a:r>
          </a:p>
          <a:p>
            <a:endParaRPr lang="nb-NO" dirty="0" smtClean="0">
              <a:latin typeface="Arial" panose="020B0604020202020204" pitchFamily="34" charset="0"/>
              <a:cs typeface="Arial" panose="020B0604020202020204" pitchFamily="34" charset="0"/>
            </a:endParaRPr>
          </a:p>
          <a:p>
            <a:r>
              <a:rPr lang="nb-NO" dirty="0" err="1" smtClean="0">
                <a:latin typeface="Arial" panose="020B0604020202020204" pitchFamily="34" charset="0"/>
                <a:cs typeface="Arial" panose="020B0604020202020204" pitchFamily="34" charset="0"/>
              </a:rPr>
              <a:t>Dissolves</a:t>
            </a:r>
            <a:r>
              <a:rPr lang="nb-NO" dirty="0" smtClean="0">
                <a:latin typeface="Arial" panose="020B0604020202020204" pitchFamily="34" charset="0"/>
                <a:cs typeface="Arial" panose="020B0604020202020204" pitchFamily="34" charset="0"/>
              </a:rPr>
              <a:t> </a:t>
            </a:r>
            <a:r>
              <a:rPr lang="nb-NO" dirty="0" err="1" smtClean="0">
                <a:latin typeface="Arial" panose="020B0604020202020204" pitchFamily="34" charset="0"/>
                <a:cs typeface="Arial" panose="020B0604020202020204" pitchFamily="34" charset="0"/>
              </a:rPr>
              <a:t>the</a:t>
            </a:r>
            <a:r>
              <a:rPr lang="nb-NO" dirty="0" smtClean="0">
                <a:latin typeface="Arial" panose="020B0604020202020204" pitchFamily="34" charset="0"/>
                <a:cs typeface="Arial" panose="020B0604020202020204" pitchFamily="34" charset="0"/>
              </a:rPr>
              <a:t> </a:t>
            </a:r>
            <a:r>
              <a:rPr lang="nb-NO" dirty="0" err="1" smtClean="0">
                <a:latin typeface="Arial" panose="020B0604020202020204" pitchFamily="34" charset="0"/>
                <a:cs typeface="Arial" panose="020B0604020202020204" pitchFamily="34" charset="0"/>
              </a:rPr>
              <a:t>unemployment</a:t>
            </a:r>
            <a:r>
              <a:rPr lang="nb-NO" dirty="0" smtClean="0">
                <a:latin typeface="Arial" panose="020B0604020202020204" pitchFamily="34" charset="0"/>
                <a:cs typeface="Arial" panose="020B0604020202020204" pitchFamily="34" charset="0"/>
              </a:rPr>
              <a:t> </a:t>
            </a:r>
            <a:r>
              <a:rPr lang="nb-NO" dirty="0" err="1" smtClean="0">
                <a:latin typeface="Arial" panose="020B0604020202020204" pitchFamily="34" charset="0"/>
                <a:cs typeface="Arial" panose="020B0604020202020204" pitchFamily="34" charset="0"/>
              </a:rPr>
              <a:t>trap</a:t>
            </a:r>
            <a:r>
              <a:rPr lang="nb-NO" dirty="0" smtClean="0">
                <a:latin typeface="Arial" panose="020B0604020202020204" pitchFamily="34" charset="0"/>
                <a:cs typeface="Arial" panose="020B0604020202020204" pitchFamily="34" charset="0"/>
              </a:rPr>
              <a:t>, </a:t>
            </a:r>
            <a:r>
              <a:rPr lang="nb-NO" dirty="0" err="1" smtClean="0">
                <a:latin typeface="Arial" panose="020B0604020202020204" pitchFamily="34" charset="0"/>
                <a:cs typeface="Arial" panose="020B0604020202020204" pitchFamily="34" charset="0"/>
              </a:rPr>
              <a:t>reduce</a:t>
            </a:r>
            <a:r>
              <a:rPr lang="nb-NO" dirty="0" smtClean="0">
                <a:latin typeface="Arial" panose="020B0604020202020204" pitchFamily="34" charset="0"/>
                <a:cs typeface="Arial" panose="020B0604020202020204" pitchFamily="34" charset="0"/>
              </a:rPr>
              <a:t> administrative </a:t>
            </a:r>
            <a:r>
              <a:rPr lang="nb-NO" dirty="0" err="1" smtClean="0">
                <a:latin typeface="Arial" panose="020B0604020202020204" pitchFamily="34" charset="0"/>
                <a:cs typeface="Arial" panose="020B0604020202020204" pitchFamily="34" charset="0"/>
              </a:rPr>
              <a:t>costs</a:t>
            </a:r>
            <a:r>
              <a:rPr lang="nb-NO" dirty="0" smtClean="0">
                <a:latin typeface="Arial" panose="020B0604020202020204" pitchFamily="34" charset="0"/>
                <a:cs typeface="Arial" panose="020B0604020202020204" pitchFamily="34" charset="0"/>
              </a:rPr>
              <a:t>, </a:t>
            </a:r>
            <a:r>
              <a:rPr lang="nb-NO" dirty="0" err="1" smtClean="0">
                <a:latin typeface="Arial" panose="020B0604020202020204" pitchFamily="34" charset="0"/>
                <a:cs typeface="Arial" panose="020B0604020202020204" pitchFamily="34" charset="0"/>
              </a:rPr>
              <a:t>increases</a:t>
            </a:r>
            <a:r>
              <a:rPr lang="nb-NO" dirty="0" smtClean="0">
                <a:latin typeface="Arial" panose="020B0604020202020204" pitchFamily="34" charset="0"/>
                <a:cs typeface="Arial" panose="020B0604020202020204" pitchFamily="34" charset="0"/>
              </a:rPr>
              <a:t> </a:t>
            </a:r>
            <a:r>
              <a:rPr lang="nb-NO" dirty="0" err="1" smtClean="0">
                <a:latin typeface="Arial" panose="020B0604020202020204" pitchFamily="34" charset="0"/>
                <a:cs typeface="Arial" panose="020B0604020202020204" pitchFamily="34" charset="0"/>
              </a:rPr>
              <a:t>job</a:t>
            </a:r>
            <a:r>
              <a:rPr lang="nb-NO" dirty="0" smtClean="0">
                <a:latin typeface="Arial" panose="020B0604020202020204" pitchFamily="34" charset="0"/>
                <a:cs typeface="Arial" panose="020B0604020202020204" pitchFamily="34" charset="0"/>
              </a:rPr>
              <a:t> </a:t>
            </a:r>
            <a:r>
              <a:rPr lang="nb-NO" dirty="0" err="1" smtClean="0">
                <a:latin typeface="Arial" panose="020B0604020202020204" pitchFamily="34" charset="0"/>
                <a:cs typeface="Arial" panose="020B0604020202020204" pitchFamily="34" charset="0"/>
              </a:rPr>
              <a:t>possibilities</a:t>
            </a:r>
            <a:r>
              <a:rPr lang="nb-NO" dirty="0">
                <a:latin typeface="Arial" panose="020B0604020202020204" pitchFamily="34" charset="0"/>
                <a:cs typeface="Arial" panose="020B0604020202020204" pitchFamily="34" charset="0"/>
              </a:rPr>
              <a:t> </a:t>
            </a:r>
            <a:r>
              <a:rPr lang="nb-NO" dirty="0" smtClean="0">
                <a:latin typeface="Arial" panose="020B0604020202020204" pitchFamily="34" charset="0"/>
                <a:cs typeface="Arial" panose="020B0604020202020204" pitchFamily="34" charset="0"/>
              </a:rPr>
              <a:t>and </a:t>
            </a:r>
            <a:r>
              <a:rPr lang="nb-NO" dirty="0" err="1" smtClean="0">
                <a:latin typeface="Arial" panose="020B0604020202020204" pitchFamily="34" charset="0"/>
                <a:cs typeface="Arial" panose="020B0604020202020204" pitchFamily="34" charset="0"/>
              </a:rPr>
              <a:t>income</a:t>
            </a:r>
            <a:r>
              <a:rPr lang="nb-NO" dirty="0" smtClean="0">
                <a:latin typeface="Arial" panose="020B0604020202020204" pitchFamily="34" charset="0"/>
                <a:cs typeface="Arial" panose="020B0604020202020204" pitchFamily="34" charset="0"/>
              </a:rPr>
              <a:t> </a:t>
            </a:r>
            <a:r>
              <a:rPr lang="nb-NO" dirty="0" err="1" smtClean="0">
                <a:latin typeface="Arial" panose="020B0604020202020204" pitchFamily="34" charset="0"/>
                <a:cs typeface="Arial" panose="020B0604020202020204" pitchFamily="34" charset="0"/>
              </a:rPr>
              <a:t>security</a:t>
            </a:r>
            <a:r>
              <a:rPr lang="nb-NO" dirty="0" smtClean="0">
                <a:latin typeface="Arial" panose="020B0604020202020204" pitchFamily="34" charset="0"/>
                <a:cs typeface="Arial" panose="020B0604020202020204" pitchFamily="34" charset="0"/>
              </a:rPr>
              <a:t>, </a:t>
            </a:r>
            <a:r>
              <a:rPr lang="nb-NO" dirty="0" err="1" smtClean="0">
                <a:latin typeface="Arial" panose="020B0604020202020204" pitchFamily="34" charset="0"/>
                <a:cs typeface="Arial" panose="020B0604020202020204" pitchFamily="34" charset="0"/>
              </a:rPr>
              <a:t>protects</a:t>
            </a:r>
            <a:r>
              <a:rPr lang="nb-NO" dirty="0" smtClean="0">
                <a:latin typeface="Arial" panose="020B0604020202020204" pitchFamily="34" charset="0"/>
                <a:cs typeface="Arial" panose="020B0604020202020204" pitchFamily="34" charset="0"/>
              </a:rPr>
              <a:t> human </a:t>
            </a:r>
            <a:r>
              <a:rPr lang="nb-NO" dirty="0" err="1" smtClean="0">
                <a:latin typeface="Arial" panose="020B0604020202020204" pitchFamily="34" charset="0"/>
                <a:cs typeface="Arial" panose="020B0604020202020204" pitchFamily="34" charset="0"/>
              </a:rPr>
              <a:t>dignity</a:t>
            </a:r>
            <a:r>
              <a:rPr lang="nb-NO" dirty="0" smtClean="0">
                <a:latin typeface="Arial" panose="020B0604020202020204" pitchFamily="34" charset="0"/>
                <a:cs typeface="Arial" panose="020B0604020202020204" pitchFamily="34" charset="0"/>
              </a:rPr>
              <a:t>.</a:t>
            </a:r>
            <a:endParaRPr lang="nb-NO"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47077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6632"/>
            <a:ext cx="8291264" cy="1296144"/>
          </a:xfrm>
        </p:spPr>
        <p:txBody>
          <a:bodyPr>
            <a:normAutofit fontScale="90000"/>
          </a:bodyPr>
          <a:lstStyle/>
          <a:p>
            <a:r>
              <a:rPr lang="nb-NO" dirty="0" smtClean="0"/>
              <a:t/>
            </a:r>
            <a:br>
              <a:rPr lang="nb-NO" dirty="0" smtClean="0"/>
            </a:br>
            <a:r>
              <a:rPr lang="nb-NO" dirty="0"/>
              <a:t/>
            </a:r>
            <a:br>
              <a:rPr lang="nb-NO" dirty="0"/>
            </a:br>
            <a:r>
              <a:rPr lang="nb-NO" dirty="0" smtClean="0"/>
              <a:t/>
            </a:r>
            <a:br>
              <a:rPr lang="nb-NO" dirty="0" smtClean="0"/>
            </a:br>
            <a:r>
              <a:rPr lang="nb-NO" dirty="0"/>
              <a:t/>
            </a:r>
            <a:br>
              <a:rPr lang="nb-NO" dirty="0"/>
            </a:br>
            <a:r>
              <a:rPr lang="nb-NO" dirty="0" smtClean="0"/>
              <a:t/>
            </a:r>
            <a:br>
              <a:rPr lang="nb-NO" dirty="0" smtClean="0"/>
            </a:br>
            <a:r>
              <a:rPr lang="nb-NO" dirty="0" smtClean="0"/>
              <a:t> </a:t>
            </a:r>
            <a:br>
              <a:rPr lang="nb-NO" dirty="0" smtClean="0"/>
            </a:br>
            <a:r>
              <a:rPr lang="nb-NO" dirty="0" smtClean="0"/>
              <a:t/>
            </a:r>
            <a:br>
              <a:rPr lang="nb-NO" dirty="0" smtClean="0"/>
            </a:br>
            <a:r>
              <a:rPr lang="nb-NO" dirty="0"/>
              <a:t/>
            </a:r>
            <a:br>
              <a:rPr lang="nb-NO" dirty="0"/>
            </a:br>
            <a:r>
              <a:rPr lang="nb-NO" dirty="0" smtClean="0"/>
              <a:t/>
            </a:r>
            <a:br>
              <a:rPr lang="nb-NO" dirty="0" smtClean="0"/>
            </a:br>
            <a:r>
              <a:rPr lang="nb-NO" dirty="0">
                <a:solidFill>
                  <a:srgbClr val="0070C0"/>
                </a:solidFill>
                <a:latin typeface="Arial" panose="020B0604020202020204" pitchFamily="34" charset="0"/>
                <a:cs typeface="Arial" panose="020B0604020202020204" pitchFamily="34" charset="0"/>
              </a:rPr>
              <a:t>Universal Basic Income</a:t>
            </a:r>
            <a:r>
              <a:rPr lang="nb-NO" dirty="0"/>
              <a:t/>
            </a:r>
            <a:br>
              <a:rPr lang="nb-NO" dirty="0"/>
            </a:br>
            <a:r>
              <a:rPr lang="nb-NO" dirty="0" smtClean="0"/>
              <a:t/>
            </a:r>
            <a:br>
              <a:rPr lang="nb-NO" dirty="0" smtClean="0"/>
            </a:br>
            <a:r>
              <a:rPr lang="nb-NO" dirty="0" smtClean="0"/>
              <a:t/>
            </a:r>
            <a:br>
              <a:rPr lang="nb-NO" dirty="0" smtClean="0"/>
            </a:br>
            <a:r>
              <a:rPr lang="nb-NO" sz="2700" dirty="0" smtClean="0">
                <a:latin typeface="Arial" panose="020B0604020202020204" pitchFamily="34" charset="0"/>
                <a:cs typeface="Arial" panose="020B0604020202020204" pitchFamily="34" charset="0"/>
              </a:rPr>
              <a:t>Supports </a:t>
            </a:r>
            <a:r>
              <a:rPr lang="nb-NO" sz="2700" dirty="0" err="1">
                <a:latin typeface="Arial" panose="020B0604020202020204" pitchFamily="34" charset="0"/>
                <a:cs typeface="Arial" panose="020B0604020202020204" pitchFamily="34" charset="0"/>
              </a:rPr>
              <a:t>the</a:t>
            </a:r>
            <a:r>
              <a:rPr lang="nb-NO" sz="2700" dirty="0">
                <a:latin typeface="Arial" panose="020B0604020202020204" pitchFamily="34" charset="0"/>
                <a:cs typeface="Arial" panose="020B0604020202020204" pitchFamily="34" charset="0"/>
              </a:rPr>
              <a:t> </a:t>
            </a:r>
            <a:r>
              <a:rPr lang="nb-NO" sz="2700" b="1" dirty="0" err="1">
                <a:latin typeface="Arial" panose="020B0604020202020204" pitchFamily="34" charset="0"/>
                <a:cs typeface="Arial" panose="020B0604020202020204" pitchFamily="34" charset="0"/>
              </a:rPr>
              <a:t>financial</a:t>
            </a:r>
            <a:r>
              <a:rPr lang="nb-NO" sz="2700" b="1" dirty="0">
                <a:latin typeface="Arial" panose="020B0604020202020204" pitchFamily="34" charset="0"/>
                <a:cs typeface="Arial" panose="020B0604020202020204" pitchFamily="34" charset="0"/>
              </a:rPr>
              <a:t> </a:t>
            </a:r>
            <a:r>
              <a:rPr lang="nb-NO" sz="2700" b="1" dirty="0" err="1">
                <a:latin typeface="Arial" panose="020B0604020202020204" pitchFamily="34" charset="0"/>
                <a:cs typeface="Arial" panose="020B0604020202020204" pitchFamily="34" charset="0"/>
              </a:rPr>
              <a:t>sustainability</a:t>
            </a:r>
            <a:r>
              <a:rPr lang="nb-NO" sz="2700" dirty="0">
                <a:latin typeface="Arial" panose="020B0604020202020204" pitchFamily="34" charset="0"/>
                <a:cs typeface="Arial" panose="020B0604020202020204" pitchFamily="34" charset="0"/>
              </a:rPr>
              <a:t> </a:t>
            </a:r>
            <a:r>
              <a:rPr lang="nb-NO" sz="2700" dirty="0" err="1">
                <a:latin typeface="Arial" panose="020B0604020202020204" pitchFamily="34" charset="0"/>
                <a:cs typeface="Arial" panose="020B0604020202020204" pitchFamily="34" charset="0"/>
              </a:rPr>
              <a:t>of</a:t>
            </a:r>
            <a:r>
              <a:rPr lang="nb-NO" sz="2700" dirty="0">
                <a:latin typeface="Arial" panose="020B0604020202020204" pitchFamily="34" charset="0"/>
                <a:cs typeface="Arial" panose="020B0604020202020204" pitchFamily="34" charset="0"/>
              </a:rPr>
              <a:t> </a:t>
            </a:r>
            <a:r>
              <a:rPr lang="nb-NO" sz="2700" dirty="0" err="1">
                <a:latin typeface="Arial" panose="020B0604020202020204" pitchFamily="34" charset="0"/>
                <a:cs typeface="Arial" panose="020B0604020202020204" pitchFamily="34" charset="0"/>
              </a:rPr>
              <a:t>the</a:t>
            </a:r>
            <a:r>
              <a:rPr lang="nb-NO" sz="2700" dirty="0">
                <a:latin typeface="Arial" panose="020B0604020202020204" pitchFamily="34" charset="0"/>
                <a:cs typeface="Arial" panose="020B0604020202020204" pitchFamily="34" charset="0"/>
              </a:rPr>
              <a:t> </a:t>
            </a:r>
            <a:r>
              <a:rPr lang="nb-NO" sz="2700" dirty="0" err="1">
                <a:latin typeface="Arial" panose="020B0604020202020204" pitchFamily="34" charset="0"/>
                <a:cs typeface="Arial" panose="020B0604020202020204" pitchFamily="34" charset="0"/>
              </a:rPr>
              <a:t>welfare</a:t>
            </a:r>
            <a:r>
              <a:rPr lang="nb-NO" sz="2700" dirty="0">
                <a:latin typeface="Arial" panose="020B0604020202020204" pitchFamily="34" charset="0"/>
                <a:cs typeface="Arial" panose="020B0604020202020204" pitchFamily="34" charset="0"/>
              </a:rPr>
              <a:t> </a:t>
            </a:r>
            <a:r>
              <a:rPr lang="nb-NO" sz="2700" dirty="0" err="1" smtClean="0">
                <a:latin typeface="Arial" panose="020B0604020202020204" pitchFamily="34" charset="0"/>
                <a:cs typeface="Arial" panose="020B0604020202020204" pitchFamily="34" charset="0"/>
              </a:rPr>
              <a:t>state</a:t>
            </a:r>
            <a:r>
              <a:rPr lang="nb-NO" sz="2700" dirty="0" smtClean="0">
                <a:latin typeface="Arial" panose="020B0604020202020204" pitchFamily="34" charset="0"/>
                <a:cs typeface="Arial" panose="020B0604020202020204" pitchFamily="34" charset="0"/>
              </a:rPr>
              <a:t> by </a:t>
            </a:r>
            <a:r>
              <a:rPr lang="nb-NO" sz="2700" dirty="0" err="1" smtClean="0">
                <a:latin typeface="Arial" panose="020B0604020202020204" pitchFamily="34" charset="0"/>
                <a:cs typeface="Arial" panose="020B0604020202020204" pitchFamily="34" charset="0"/>
              </a:rPr>
              <a:t>securing</a:t>
            </a:r>
            <a:r>
              <a:rPr lang="nb-NO" sz="2700" dirty="0" smtClean="0">
                <a:latin typeface="Arial" panose="020B0604020202020204" pitchFamily="34" charset="0"/>
                <a:cs typeface="Arial" panose="020B0604020202020204" pitchFamily="34" charset="0"/>
              </a:rPr>
              <a:t> </a:t>
            </a:r>
            <a:r>
              <a:rPr lang="nb-NO" sz="2700" dirty="0" err="1" smtClean="0">
                <a:latin typeface="Arial" panose="020B0604020202020204" pitchFamily="34" charset="0"/>
                <a:cs typeface="Arial" panose="020B0604020202020204" pitchFamily="34" charset="0"/>
              </a:rPr>
              <a:t>the</a:t>
            </a:r>
            <a:r>
              <a:rPr lang="nb-NO" sz="2700" dirty="0" smtClean="0">
                <a:latin typeface="Arial" panose="020B0604020202020204" pitchFamily="34" charset="0"/>
                <a:cs typeface="Arial" panose="020B0604020202020204" pitchFamily="34" charset="0"/>
              </a:rPr>
              <a:t> </a:t>
            </a:r>
            <a:r>
              <a:rPr lang="nb-NO" sz="2700" dirty="0" err="1" smtClean="0">
                <a:latin typeface="Arial" panose="020B0604020202020204" pitchFamily="34" charset="0"/>
                <a:cs typeface="Arial" panose="020B0604020202020204" pitchFamily="34" charset="0"/>
              </a:rPr>
              <a:t>citizens</a:t>
            </a:r>
            <a:r>
              <a:rPr lang="nb-NO" sz="2700" dirty="0" err="1">
                <a:latin typeface="Arial" panose="020B0604020202020204" pitchFamily="34" charset="0"/>
                <a:cs typeface="Arial" panose="020B0604020202020204" pitchFamily="34" charset="0"/>
              </a:rPr>
              <a:t>’</a:t>
            </a:r>
            <a:r>
              <a:rPr lang="nb-NO" sz="2700" dirty="0">
                <a:latin typeface="Arial" panose="020B0604020202020204" pitchFamily="34" charset="0"/>
                <a:cs typeface="Arial" panose="020B0604020202020204" pitchFamily="34" charset="0"/>
              </a:rPr>
              <a:t> </a:t>
            </a:r>
            <a:r>
              <a:rPr lang="nb-NO" sz="2700" dirty="0" err="1" smtClean="0">
                <a:latin typeface="Arial" panose="020B0604020202020204" pitchFamily="34" charset="0"/>
                <a:cs typeface="Arial" panose="020B0604020202020204" pitchFamily="34" charset="0"/>
              </a:rPr>
              <a:t>income</a:t>
            </a:r>
            <a:r>
              <a:rPr lang="nb-NO" sz="2700" dirty="0" smtClean="0">
                <a:latin typeface="Arial" panose="020B0604020202020204" pitchFamily="34" charset="0"/>
                <a:cs typeface="Arial" panose="020B0604020202020204" pitchFamily="34" charset="0"/>
              </a:rPr>
              <a:t> </a:t>
            </a:r>
            <a:r>
              <a:rPr lang="nb-NO" sz="2700" dirty="0">
                <a:latin typeface="Arial" panose="020B0604020202020204" pitchFamily="34" charset="0"/>
                <a:cs typeface="Arial" panose="020B0604020202020204" pitchFamily="34" charset="0"/>
              </a:rPr>
              <a:t>and </a:t>
            </a:r>
            <a:r>
              <a:rPr lang="nb-NO" sz="2700" dirty="0" err="1" smtClean="0">
                <a:latin typeface="Arial" panose="020B0604020202020204" pitchFamily="34" charset="0"/>
                <a:cs typeface="Arial" panose="020B0604020202020204" pitchFamily="34" charset="0"/>
              </a:rPr>
              <a:t>work</a:t>
            </a:r>
            <a:r>
              <a:rPr lang="nb-NO" sz="2700" dirty="0" smtClean="0">
                <a:latin typeface="Arial" panose="020B0604020202020204" pitchFamily="34" charset="0"/>
                <a:cs typeface="Arial" panose="020B0604020202020204" pitchFamily="34" charset="0"/>
              </a:rPr>
              <a:t>.</a:t>
            </a:r>
            <a:br>
              <a:rPr lang="nb-NO" sz="2700" dirty="0" smtClean="0">
                <a:latin typeface="Arial" panose="020B0604020202020204" pitchFamily="34" charset="0"/>
                <a:cs typeface="Arial" panose="020B0604020202020204" pitchFamily="34" charset="0"/>
              </a:rPr>
            </a:br>
            <a:r>
              <a:rPr lang="nb-NO" sz="2700" dirty="0">
                <a:latin typeface="Arial" panose="020B0604020202020204" pitchFamily="34" charset="0"/>
                <a:cs typeface="Arial" panose="020B0604020202020204" pitchFamily="34" charset="0"/>
              </a:rPr>
              <a:t/>
            </a:r>
            <a:br>
              <a:rPr lang="nb-NO" sz="2700" dirty="0">
                <a:latin typeface="Arial" panose="020B0604020202020204" pitchFamily="34" charset="0"/>
                <a:cs typeface="Arial" panose="020B0604020202020204" pitchFamily="34" charset="0"/>
              </a:rPr>
            </a:br>
            <a:r>
              <a:rPr lang="nb-NO" sz="2700" dirty="0" smtClean="0">
                <a:latin typeface="Arial" panose="020B0604020202020204" pitchFamily="34" charset="0"/>
                <a:cs typeface="Arial" panose="020B0604020202020204" pitchFamily="34" charset="0"/>
              </a:rPr>
              <a:t> Supports </a:t>
            </a:r>
            <a:r>
              <a:rPr lang="nb-NO" sz="2700" dirty="0" err="1">
                <a:latin typeface="Arial" panose="020B0604020202020204" pitchFamily="34" charset="0"/>
                <a:cs typeface="Arial" panose="020B0604020202020204" pitchFamily="34" charset="0"/>
              </a:rPr>
              <a:t>the</a:t>
            </a:r>
            <a:r>
              <a:rPr lang="nb-NO" sz="2700" dirty="0">
                <a:latin typeface="Arial" panose="020B0604020202020204" pitchFamily="34" charset="0"/>
                <a:cs typeface="Arial" panose="020B0604020202020204" pitchFamily="34" charset="0"/>
              </a:rPr>
              <a:t> </a:t>
            </a:r>
            <a:r>
              <a:rPr lang="nb-NO" sz="2700" b="1" dirty="0">
                <a:latin typeface="Arial" panose="020B0604020202020204" pitchFamily="34" charset="0"/>
                <a:cs typeface="Arial" panose="020B0604020202020204" pitchFamily="34" charset="0"/>
              </a:rPr>
              <a:t>moral </a:t>
            </a:r>
            <a:r>
              <a:rPr lang="nb-NO" sz="2700" b="1" dirty="0" err="1">
                <a:latin typeface="Arial" panose="020B0604020202020204" pitchFamily="34" charset="0"/>
                <a:cs typeface="Arial" panose="020B0604020202020204" pitchFamily="34" charset="0"/>
              </a:rPr>
              <a:t>sustainability</a:t>
            </a:r>
            <a:r>
              <a:rPr lang="nb-NO" sz="2700" b="1" dirty="0">
                <a:latin typeface="Arial" panose="020B0604020202020204" pitchFamily="34" charset="0"/>
                <a:cs typeface="Arial" panose="020B0604020202020204" pitchFamily="34" charset="0"/>
              </a:rPr>
              <a:t> </a:t>
            </a:r>
            <a:r>
              <a:rPr lang="nb-NO" sz="2700" dirty="0" err="1">
                <a:latin typeface="Arial" panose="020B0604020202020204" pitchFamily="34" charset="0"/>
                <a:cs typeface="Arial" panose="020B0604020202020204" pitchFamily="34" charset="0"/>
              </a:rPr>
              <a:t>of</a:t>
            </a:r>
            <a:r>
              <a:rPr lang="nb-NO" sz="2700" dirty="0">
                <a:latin typeface="Arial" panose="020B0604020202020204" pitchFamily="34" charset="0"/>
                <a:cs typeface="Arial" panose="020B0604020202020204" pitchFamily="34" charset="0"/>
              </a:rPr>
              <a:t> </a:t>
            </a:r>
            <a:r>
              <a:rPr lang="nb-NO" sz="2700" dirty="0" err="1">
                <a:latin typeface="Arial" panose="020B0604020202020204" pitchFamily="34" charset="0"/>
                <a:cs typeface="Arial" panose="020B0604020202020204" pitchFamily="34" charset="0"/>
              </a:rPr>
              <a:t>the</a:t>
            </a:r>
            <a:r>
              <a:rPr lang="nb-NO" sz="2700" dirty="0">
                <a:latin typeface="Arial" panose="020B0604020202020204" pitchFamily="34" charset="0"/>
                <a:cs typeface="Arial" panose="020B0604020202020204" pitchFamily="34" charset="0"/>
              </a:rPr>
              <a:t> </a:t>
            </a:r>
            <a:r>
              <a:rPr lang="nb-NO" sz="2700" dirty="0" err="1">
                <a:latin typeface="Arial" panose="020B0604020202020204" pitchFamily="34" charset="0"/>
                <a:cs typeface="Arial" panose="020B0604020202020204" pitchFamily="34" charset="0"/>
              </a:rPr>
              <a:t>welfare</a:t>
            </a:r>
            <a:r>
              <a:rPr lang="nb-NO" sz="2700" dirty="0">
                <a:latin typeface="Arial" panose="020B0604020202020204" pitchFamily="34" charset="0"/>
                <a:cs typeface="Arial" panose="020B0604020202020204" pitchFamily="34" charset="0"/>
              </a:rPr>
              <a:t> </a:t>
            </a:r>
            <a:r>
              <a:rPr lang="nb-NO" sz="2700" dirty="0" err="1" smtClean="0">
                <a:latin typeface="Arial" panose="020B0604020202020204" pitchFamily="34" charset="0"/>
                <a:cs typeface="Arial" panose="020B0604020202020204" pitchFamily="34" charset="0"/>
              </a:rPr>
              <a:t>state</a:t>
            </a:r>
            <a:r>
              <a:rPr lang="nb-NO" sz="2700" dirty="0" smtClean="0">
                <a:latin typeface="Arial" panose="020B0604020202020204" pitchFamily="34" charset="0"/>
                <a:cs typeface="Arial" panose="020B0604020202020204" pitchFamily="34" charset="0"/>
              </a:rPr>
              <a:t> by an </a:t>
            </a:r>
            <a:r>
              <a:rPr lang="nb-NO" sz="2700" dirty="0" err="1" smtClean="0">
                <a:latin typeface="Arial" panose="020B0604020202020204" pitchFamily="34" charset="0"/>
                <a:cs typeface="Arial" panose="020B0604020202020204" pitchFamily="34" charset="0"/>
              </a:rPr>
              <a:t>equal</a:t>
            </a:r>
            <a:r>
              <a:rPr lang="nb-NO" sz="2700" dirty="0" smtClean="0">
                <a:latin typeface="Arial" panose="020B0604020202020204" pitchFamily="34" charset="0"/>
                <a:cs typeface="Arial" panose="020B0604020202020204" pitchFamily="34" charset="0"/>
              </a:rPr>
              <a:t> </a:t>
            </a:r>
            <a:r>
              <a:rPr lang="nb-NO" sz="2700" dirty="0" err="1" smtClean="0">
                <a:latin typeface="Arial" panose="020B0604020202020204" pitchFamily="34" charset="0"/>
                <a:cs typeface="Arial" panose="020B0604020202020204" pitchFamily="34" charset="0"/>
              </a:rPr>
              <a:t>treatment</a:t>
            </a:r>
            <a:r>
              <a:rPr lang="nb-NO" sz="2700" dirty="0" smtClean="0">
                <a:latin typeface="Arial" panose="020B0604020202020204" pitchFamily="34" charset="0"/>
                <a:cs typeface="Arial" panose="020B0604020202020204" pitchFamily="34" charset="0"/>
              </a:rPr>
              <a:t> and </a:t>
            </a:r>
            <a:r>
              <a:rPr lang="nb-NO" sz="2700" dirty="0" err="1" smtClean="0">
                <a:latin typeface="Arial" panose="020B0604020202020204" pitchFamily="34" charset="0"/>
                <a:cs typeface="Arial" panose="020B0604020202020204" pitchFamily="34" charset="0"/>
              </a:rPr>
              <a:t>protecting</a:t>
            </a:r>
            <a:r>
              <a:rPr lang="nb-NO" sz="2700" dirty="0" smtClean="0">
                <a:latin typeface="Arial" panose="020B0604020202020204" pitchFamily="34" charset="0"/>
                <a:cs typeface="Arial" panose="020B0604020202020204" pitchFamily="34" charset="0"/>
              </a:rPr>
              <a:t> </a:t>
            </a:r>
            <a:r>
              <a:rPr lang="nb-NO" sz="2700" dirty="0" err="1" smtClean="0">
                <a:latin typeface="Arial" panose="020B0604020202020204" pitchFamily="34" charset="0"/>
                <a:cs typeface="Arial" panose="020B0604020202020204" pitchFamily="34" charset="0"/>
              </a:rPr>
              <a:t>the</a:t>
            </a:r>
            <a:r>
              <a:rPr lang="nb-NO" sz="2700" dirty="0" smtClean="0">
                <a:latin typeface="Arial" panose="020B0604020202020204" pitchFamily="34" charset="0"/>
                <a:cs typeface="Arial" panose="020B0604020202020204" pitchFamily="34" charset="0"/>
              </a:rPr>
              <a:t> </a:t>
            </a:r>
            <a:r>
              <a:rPr lang="nb-NO" sz="2700" dirty="0" err="1" smtClean="0">
                <a:latin typeface="Arial" panose="020B0604020202020204" pitchFamily="34" charset="0"/>
                <a:cs typeface="Arial" panose="020B0604020202020204" pitchFamily="34" charset="0"/>
              </a:rPr>
              <a:t>citizens</a:t>
            </a:r>
            <a:r>
              <a:rPr lang="nb-NO" sz="2700" dirty="0" smtClean="0">
                <a:latin typeface="Arial" panose="020B0604020202020204" pitchFamily="34" charset="0"/>
                <a:cs typeface="Arial" panose="020B0604020202020204" pitchFamily="34" charset="0"/>
              </a:rPr>
              <a:t> </a:t>
            </a:r>
            <a:r>
              <a:rPr lang="nb-NO" sz="2700" dirty="0" err="1" smtClean="0">
                <a:latin typeface="Arial" panose="020B0604020202020204" pitchFamily="34" charset="0"/>
                <a:cs typeface="Arial" panose="020B0604020202020204" pitchFamily="34" charset="0"/>
              </a:rPr>
              <a:t>dignity</a:t>
            </a:r>
            <a:r>
              <a:rPr lang="nb-NO" sz="2700" dirty="0" smtClean="0">
                <a:latin typeface="Arial" panose="020B0604020202020204" pitchFamily="34" charset="0"/>
                <a:cs typeface="Arial" panose="020B0604020202020204" pitchFamily="34" charset="0"/>
              </a:rPr>
              <a:t>. </a:t>
            </a:r>
            <a:br>
              <a:rPr lang="nb-NO" sz="2700" dirty="0" smtClean="0">
                <a:latin typeface="Arial" panose="020B0604020202020204" pitchFamily="34" charset="0"/>
                <a:cs typeface="Arial" panose="020B0604020202020204" pitchFamily="34" charset="0"/>
              </a:rPr>
            </a:br>
            <a:r>
              <a:rPr lang="nb-NO" sz="2700" dirty="0">
                <a:latin typeface="Arial" panose="020B0604020202020204" pitchFamily="34" charset="0"/>
                <a:cs typeface="Arial" panose="020B0604020202020204" pitchFamily="34" charset="0"/>
              </a:rPr>
              <a:t/>
            </a:r>
            <a:br>
              <a:rPr lang="nb-NO" sz="2700" dirty="0">
                <a:latin typeface="Arial" panose="020B0604020202020204" pitchFamily="34" charset="0"/>
                <a:cs typeface="Arial" panose="020B0604020202020204" pitchFamily="34" charset="0"/>
              </a:rPr>
            </a:br>
            <a:r>
              <a:rPr lang="en-GB" sz="2700" dirty="0" smtClean="0">
                <a:latin typeface="Arial" panose="020B0604020202020204" pitchFamily="34" charset="0"/>
                <a:cs typeface="Arial" panose="020B0604020202020204" pitchFamily="34" charset="0"/>
              </a:rPr>
              <a:t>It will be </a:t>
            </a:r>
            <a:r>
              <a:rPr lang="en-GB" sz="2700" dirty="0">
                <a:latin typeface="Arial" panose="020B0604020202020204" pitchFamily="34" charset="0"/>
                <a:cs typeface="Arial" panose="020B0604020202020204" pitchFamily="34" charset="0"/>
              </a:rPr>
              <a:t>in full accordance with core principles in the Nordic welfare states, the </a:t>
            </a:r>
            <a:r>
              <a:rPr lang="en-GB" sz="2700" b="1" dirty="0" smtClean="0">
                <a:latin typeface="Arial" panose="020B0604020202020204" pitchFamily="34" charset="0"/>
                <a:cs typeface="Arial" panose="020B0604020202020204" pitchFamily="34" charset="0"/>
              </a:rPr>
              <a:t>work orientation </a:t>
            </a:r>
            <a:r>
              <a:rPr lang="en-GB" sz="2700" dirty="0" smtClean="0">
                <a:latin typeface="Arial" panose="020B0604020202020204" pitchFamily="34" charset="0"/>
                <a:cs typeface="Arial" panose="020B0604020202020204" pitchFamily="34" charset="0"/>
              </a:rPr>
              <a:t>and </a:t>
            </a:r>
            <a:r>
              <a:rPr lang="en-GB" sz="2700" dirty="0">
                <a:latin typeface="Arial" panose="020B0604020202020204" pitchFamily="34" charset="0"/>
                <a:cs typeface="Arial" panose="020B0604020202020204" pitchFamily="34" charset="0"/>
              </a:rPr>
              <a:t>the </a:t>
            </a:r>
            <a:r>
              <a:rPr lang="en-GB" sz="2700" dirty="0" smtClean="0">
                <a:latin typeface="Arial" panose="020B0604020202020204" pitchFamily="34" charset="0"/>
                <a:cs typeface="Arial" panose="020B0604020202020204" pitchFamily="34" charset="0"/>
              </a:rPr>
              <a:t/>
            </a:r>
            <a:br>
              <a:rPr lang="en-GB" sz="2700" dirty="0" smtClean="0">
                <a:latin typeface="Arial" panose="020B0604020202020204" pitchFamily="34" charset="0"/>
                <a:cs typeface="Arial" panose="020B0604020202020204" pitchFamily="34" charset="0"/>
              </a:rPr>
            </a:br>
            <a:r>
              <a:rPr lang="en-GB" sz="2700" b="1" dirty="0" smtClean="0">
                <a:latin typeface="Arial" panose="020B0604020202020204" pitchFamily="34" charset="0"/>
                <a:cs typeface="Arial" panose="020B0604020202020204" pitchFamily="34" charset="0"/>
              </a:rPr>
              <a:t>egalitarian </a:t>
            </a:r>
            <a:r>
              <a:rPr lang="en-GB" sz="2700" b="1" dirty="0">
                <a:latin typeface="Arial" panose="020B0604020202020204" pitchFamily="34" charset="0"/>
                <a:cs typeface="Arial" panose="020B0604020202020204" pitchFamily="34" charset="0"/>
              </a:rPr>
              <a:t>principle of universalism</a:t>
            </a:r>
            <a:r>
              <a:rPr lang="en-GB" sz="2700" dirty="0">
                <a:latin typeface="Arial" panose="020B0604020202020204" pitchFamily="34" charset="0"/>
                <a:cs typeface="Arial" panose="020B0604020202020204" pitchFamily="34" charset="0"/>
              </a:rPr>
              <a:t>. </a:t>
            </a:r>
            <a:r>
              <a:rPr lang="nb-NO" sz="2700" dirty="0">
                <a:latin typeface="Arial" panose="020B0604020202020204" pitchFamily="34" charset="0"/>
                <a:cs typeface="Arial" panose="020B0604020202020204" pitchFamily="34" charset="0"/>
              </a:rPr>
              <a:t/>
            </a:r>
            <a:br>
              <a:rPr lang="nb-NO" sz="2700" dirty="0">
                <a:latin typeface="Arial" panose="020B0604020202020204" pitchFamily="34" charset="0"/>
                <a:cs typeface="Arial" panose="020B0604020202020204" pitchFamily="34" charset="0"/>
              </a:rPr>
            </a:br>
            <a:r>
              <a:rPr lang="nb-NO" sz="2700" dirty="0">
                <a:latin typeface="Arial" panose="020B0604020202020204" pitchFamily="34" charset="0"/>
                <a:cs typeface="Arial" panose="020B0604020202020204" pitchFamily="34" charset="0"/>
              </a:rPr>
              <a:t/>
            </a:r>
            <a:br>
              <a:rPr lang="nb-NO" sz="2700" dirty="0">
                <a:latin typeface="Arial" panose="020B0604020202020204" pitchFamily="34" charset="0"/>
                <a:cs typeface="Arial" panose="020B0604020202020204" pitchFamily="34" charset="0"/>
              </a:rPr>
            </a:br>
            <a:endParaRPr lang="nb-NO" sz="27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621526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3626</TotalTime>
  <Words>295</Words>
  <Application>Microsoft Office PowerPoint</Application>
  <PresentationFormat>On-screen Show (4:3)</PresentationFormat>
  <Paragraphs>39</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The Nordic Welfare Model and Basic Income </vt:lpstr>
      <vt:lpstr>The hallmark of Nordic welfare states is expressed in terms of some essential traits:</vt:lpstr>
      <vt:lpstr>PowerPoint Presentation</vt:lpstr>
      <vt:lpstr>The new welfare contract 1990s</vt:lpstr>
      <vt:lpstr>Change i social policy discourses</vt:lpstr>
      <vt:lpstr>PowerPoint Presentation</vt:lpstr>
      <vt:lpstr>          Universal Basic Income   Supports the financial sustainability of the welfare state by securing the citizens’ income and work.   Supports the moral sustainability of the welfare state by an equal treatment and protecting the citizens dignity.   It will be in full accordance with core principles in the Nordic welfare states, the work orientation and the  egalitarian principle of universalism.   </vt:lpstr>
    </vt:vector>
  </TitlesOfParts>
  <Company>UiB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Nordic Welfare Model and Basic Income</dc:title>
  <dc:creator>Nanna Kildal</dc:creator>
  <cp:lastModifiedBy>Nanna Kildal</cp:lastModifiedBy>
  <cp:revision>33</cp:revision>
  <cp:lastPrinted>2016-09-21T11:21:11Z</cp:lastPrinted>
  <dcterms:created xsi:type="dcterms:W3CDTF">2016-08-31T13:15:10Z</dcterms:created>
  <dcterms:modified xsi:type="dcterms:W3CDTF">2016-09-21T11:29:26Z</dcterms:modified>
</cp:coreProperties>
</file>