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6" r:id="rId3"/>
    <p:sldId id="279" r:id="rId4"/>
    <p:sldId id="286" r:id="rId5"/>
    <p:sldId id="283" r:id="rId6"/>
    <p:sldId id="284" r:id="rId7"/>
    <p:sldId id="287" r:id="rId8"/>
    <p:sldId id="290" r:id="rId9"/>
    <p:sldId id="289" r:id="rId10"/>
    <p:sldId id="288" r:id="rId11"/>
    <p:sldId id="280" r:id="rId12"/>
  </p:sldIdLst>
  <p:sldSz cx="1218882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144">
          <p15:clr>
            <a:srgbClr val="A4A3A4"/>
          </p15:clr>
        </p15:guide>
        <p15:guide id="5" pos="3839">
          <p15:clr>
            <a:srgbClr val="A4A3A4"/>
          </p15:clr>
        </p15:guide>
        <p15:guide id="6" pos="959">
          <p15:clr>
            <a:srgbClr val="A4A3A4"/>
          </p15:clr>
        </p15:guide>
        <p15:guide id="7" pos="6719">
          <p15:clr>
            <a:srgbClr val="A4A3A4"/>
          </p15:clr>
        </p15:guide>
        <p15:guide id="8" pos="6143">
          <p15:clr>
            <a:srgbClr val="A4A3A4"/>
          </p15:clr>
        </p15:guide>
        <p15:guide id="9" pos="4991">
          <p15:clr>
            <a:srgbClr val="A4A3A4"/>
          </p15:clr>
        </p15:guide>
        <p15:guide id="10" pos="556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13" autoAdjust="0"/>
  </p:normalViewPr>
  <p:slideViewPr>
    <p:cSldViewPr>
      <p:cViewPr>
        <p:scale>
          <a:sx n="66" d="100"/>
          <a:sy n="66" d="100"/>
        </p:scale>
        <p:origin x="1330" y="562"/>
      </p:cViewPr>
      <p:guideLst>
        <p:guide orient="horz" pos="2160"/>
        <p:guide orient="horz" pos="1200"/>
        <p:guide orient="horz" pos="3888"/>
        <p:guide orient="horz" pos="144"/>
        <p:guide pos="3839"/>
        <p:guide pos="959"/>
        <p:guide pos="6719"/>
        <p:guide pos="6143"/>
        <p:guide pos="4991"/>
        <p:guide pos="5567"/>
      </p:guideLst>
    </p:cSldViewPr>
  </p:slideViewPr>
  <p:notesTextViewPr>
    <p:cViewPr>
      <p:scale>
        <a:sx n="1" d="1"/>
        <a:sy n="1" d="1"/>
      </p:scale>
      <p:origin x="0" y="0"/>
    </p:cViewPr>
  </p:notesTextViewPr>
  <p:notesViewPr>
    <p:cSldViewPr>
      <p:cViewPr varScale="1">
        <p:scale>
          <a:sx n="62" d="100"/>
          <a:sy n="62" d="100"/>
        </p:scale>
        <p:origin x="32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C6ACB66-EAB9-4D45-9F9C-28EA120D791D}" type="datetimeFigureOut">
              <a:rPr lang="sv-SE"/>
              <a:t>2016-09-20</a:t>
            </a:fld>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879D970-AC71-40CF-8717-2E4EAB5207AF}" type="datetimeFigureOut">
              <a:rPr lang="sv-SE"/>
              <a:t>2016-09-20</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sv.wikipedia.org/wiki/Statsvetare" TargetMode="External"/><Relationship Id="rId3" Type="http://schemas.openxmlformats.org/officeDocument/2006/relationships/hyperlink" Target="https://en.wikipedia.org/wiki/Social" TargetMode="External"/><Relationship Id="rId7" Type="http://schemas.openxmlformats.org/officeDocument/2006/relationships/hyperlink" Target="https://en.wikipedia.org/wiki/Fredrik_Reinfeld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Prime_Minister_of_Sweden" TargetMode="External"/><Relationship Id="rId5" Type="http://schemas.openxmlformats.org/officeDocument/2006/relationships/hyperlink" Target="https://en.wikipedia.org/wiki/Moderate_Party" TargetMode="External"/><Relationship Id="rId10" Type="http://schemas.openxmlformats.org/officeDocument/2006/relationships/hyperlink" Target="https://sv.wikipedia.org/wiki/Medborgarl%C3%B6n" TargetMode="External"/><Relationship Id="rId4" Type="http://schemas.openxmlformats.org/officeDocument/2006/relationships/hyperlink" Target="https://en.wikipedia.org/wiki/Political" TargetMode="External"/><Relationship Id="rId9" Type="http://schemas.openxmlformats.org/officeDocument/2006/relationships/hyperlink" Target="https://sv.wikipedia.org/w/index.php?title=Simon_Birnbaum&amp;action=edit&amp;redlink=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wedish_Trade_Union_Confeder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Interest</a:t>
            </a:r>
            <a:r>
              <a:rPr lang="sv-SE" dirty="0"/>
              <a:t> for BI is </a:t>
            </a:r>
            <a:r>
              <a:rPr lang="sv-SE" dirty="0" err="1"/>
              <a:t>surging</a:t>
            </a:r>
            <a:r>
              <a:rPr lang="sv-SE" dirty="0"/>
              <a:t> all over the </a:t>
            </a:r>
            <a:r>
              <a:rPr lang="sv-SE" dirty="0" err="1"/>
              <a:t>world</a:t>
            </a:r>
            <a:r>
              <a:rPr lang="sv-SE" dirty="0"/>
              <a:t>. </a:t>
            </a:r>
            <a:r>
              <a:rPr lang="sv-SE" dirty="0" err="1"/>
              <a:t>We</a:t>
            </a:r>
            <a:r>
              <a:rPr lang="sv-SE" dirty="0"/>
              <a:t> </a:t>
            </a:r>
            <a:r>
              <a:rPr lang="sv-SE" dirty="0" err="1"/>
              <a:t>have</a:t>
            </a:r>
            <a:r>
              <a:rPr lang="sv-SE" dirty="0"/>
              <a:t> </a:t>
            </a:r>
            <a:r>
              <a:rPr lang="sv-SE" dirty="0" err="1"/>
              <a:t>heard</a:t>
            </a:r>
            <a:r>
              <a:rPr lang="sv-SE" dirty="0"/>
              <a:t> </a:t>
            </a:r>
            <a:r>
              <a:rPr lang="sv-SE" dirty="0" err="1"/>
              <a:t>of</a:t>
            </a:r>
            <a:r>
              <a:rPr lang="sv-SE" dirty="0"/>
              <a:t> </a:t>
            </a:r>
            <a:r>
              <a:rPr lang="sv-SE" dirty="0" err="1"/>
              <a:t>many</a:t>
            </a:r>
            <a:r>
              <a:rPr lang="sv-SE" dirty="0"/>
              <a:t> </a:t>
            </a:r>
            <a:r>
              <a:rPr lang="sv-SE" dirty="0" err="1"/>
              <a:t>inspiring</a:t>
            </a:r>
            <a:r>
              <a:rPr lang="sv-SE" dirty="0"/>
              <a:t> </a:t>
            </a:r>
            <a:r>
              <a:rPr lang="sv-SE" dirty="0" err="1"/>
              <a:t>examples</a:t>
            </a:r>
            <a:r>
              <a:rPr lang="sv-SE" dirty="0"/>
              <a:t>, </a:t>
            </a:r>
            <a:r>
              <a:rPr lang="sv-SE" dirty="0" err="1"/>
              <a:t>also</a:t>
            </a:r>
            <a:r>
              <a:rPr lang="sv-SE" dirty="0"/>
              <a:t> from </a:t>
            </a:r>
            <a:r>
              <a:rPr lang="sv-SE" dirty="0" err="1"/>
              <a:t>countries</a:t>
            </a:r>
            <a:r>
              <a:rPr lang="sv-SE" dirty="0"/>
              <a:t> </a:t>
            </a:r>
            <a:r>
              <a:rPr lang="sv-SE" dirty="0" err="1"/>
              <a:t>that</a:t>
            </a:r>
            <a:r>
              <a:rPr lang="sv-SE" dirty="0"/>
              <a:t> </a:t>
            </a:r>
            <a:r>
              <a:rPr lang="sv-SE" dirty="0" err="1"/>
              <a:t>are</a:t>
            </a:r>
            <a:r>
              <a:rPr lang="sv-SE" dirty="0"/>
              <a:t> </a:t>
            </a:r>
            <a:r>
              <a:rPr lang="sv-SE" dirty="0" err="1"/>
              <a:t>comparable</a:t>
            </a:r>
            <a:r>
              <a:rPr lang="sv-SE" dirty="0"/>
              <a:t> </a:t>
            </a:r>
            <a:r>
              <a:rPr lang="sv-SE" dirty="0" err="1"/>
              <a:t>with</a:t>
            </a:r>
            <a:r>
              <a:rPr lang="sv-SE" dirty="0"/>
              <a:t> Sweden.  So </a:t>
            </a:r>
            <a:r>
              <a:rPr lang="sv-SE" dirty="0" err="1"/>
              <a:t>how</a:t>
            </a:r>
            <a:r>
              <a:rPr lang="sv-SE" dirty="0"/>
              <a:t> come the </a:t>
            </a:r>
            <a:r>
              <a:rPr lang="sv-SE" dirty="0" err="1"/>
              <a:t>concept</a:t>
            </a:r>
            <a:r>
              <a:rPr lang="sv-SE" dirty="0"/>
              <a:t> is </a:t>
            </a:r>
            <a:r>
              <a:rPr lang="sv-SE" dirty="0" err="1" smtClean="0"/>
              <a:t>next</a:t>
            </a:r>
            <a:r>
              <a:rPr lang="sv-SE" dirty="0" smtClean="0"/>
              <a:t> to </a:t>
            </a:r>
            <a:r>
              <a:rPr lang="sv-SE" dirty="0" err="1" smtClean="0"/>
              <a:t>taboo</a:t>
            </a:r>
            <a:r>
              <a:rPr lang="sv-SE" dirty="0" smtClean="0"/>
              <a:t> </a:t>
            </a:r>
            <a:r>
              <a:rPr lang="sv-SE" dirty="0"/>
              <a:t>in Sweden? </a:t>
            </a:r>
            <a:r>
              <a:rPr lang="sv-SE" dirty="0" err="1" smtClean="0"/>
              <a:t>How</a:t>
            </a:r>
            <a:r>
              <a:rPr lang="sv-SE" dirty="0" smtClean="0"/>
              <a:t> do </a:t>
            </a:r>
            <a:r>
              <a:rPr lang="sv-SE" dirty="0" err="1" smtClean="0"/>
              <a:t>we</a:t>
            </a:r>
            <a:r>
              <a:rPr lang="sv-SE" dirty="0" smtClean="0"/>
              <a:t> break the </a:t>
            </a:r>
            <a:r>
              <a:rPr lang="sv-SE" dirty="0" err="1" smtClean="0"/>
              <a:t>taboo</a:t>
            </a:r>
            <a:r>
              <a:rPr lang="sv-SE" dirty="0" smtClean="0"/>
              <a:t> and </a:t>
            </a:r>
            <a:r>
              <a:rPr lang="sv-SE" dirty="0" err="1" smtClean="0"/>
              <a:t>find</a:t>
            </a:r>
            <a:r>
              <a:rPr lang="sv-SE" dirty="0" smtClean="0"/>
              <a:t> </a:t>
            </a:r>
            <a:r>
              <a:rPr lang="sv-SE" dirty="0" err="1" smtClean="0"/>
              <a:t>ways</a:t>
            </a:r>
            <a:r>
              <a:rPr lang="sv-SE" dirty="0" smtClean="0"/>
              <a:t> forward? </a:t>
            </a:r>
            <a:endParaRPr lang="sv-SE" dirty="0"/>
          </a:p>
          <a:p>
            <a:endParaRPr lang="sv-SE" dirty="0" smtClean="0"/>
          </a:p>
          <a:p>
            <a:r>
              <a:rPr lang="en-US" dirty="0"/>
              <a:t>Times are changing, unlike the mindset of the Swedish political elite. Its desperate clinging to organizations and ideas of the past and its obsession with </a:t>
            </a:r>
            <a:r>
              <a:rPr lang="en-US" dirty="0" err="1"/>
              <a:t>labour</a:t>
            </a:r>
            <a:r>
              <a:rPr lang="en-US" dirty="0"/>
              <a:t> at any cost effectively blocks urgently needed debate and reforms. Whereas open-minded political leaders in nations like Finland, the Netherlands and Canada dare to try various versions of unconditional basic income, the concept is taboo within Sweden’s ruling elite. Meanwhile, interest in UBI is surging in the Swedish society, not least within the ever larger groups of people who are suffering from ever worse conditions in the </a:t>
            </a:r>
            <a:r>
              <a:rPr lang="en-US" dirty="0" err="1"/>
              <a:t>labour</a:t>
            </a:r>
            <a:r>
              <a:rPr lang="en-US" dirty="0"/>
              <a:t> market and excluded from the Swedish social security systems that were designed for a past </a:t>
            </a:r>
            <a:r>
              <a:rPr lang="en-US" dirty="0" err="1"/>
              <a:t>era.There</a:t>
            </a:r>
            <a:r>
              <a:rPr lang="en-US" dirty="0"/>
              <a:t> is an urgent need to find viable alternative ways forward. How can the taboo be broken and by whom? What solutions and what arguments might appeal to people and the elite in a society like Sweden with its deeply rooted culture of work ethics and worship of </a:t>
            </a:r>
            <a:r>
              <a:rPr lang="en-US" dirty="0" err="1"/>
              <a:t>labour</a:t>
            </a:r>
            <a:r>
              <a:rPr lang="en-US" dirty="0"/>
              <a:t>? Can some kind of unconditional basic income become part of an updated Nordic Model?</a:t>
            </a:r>
          </a:p>
          <a:p>
            <a:endParaRPr lang="sv-SE" dirty="0"/>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1</a:t>
            </a:fld>
            <a:endParaRPr lang="sv-SE"/>
          </a:p>
        </p:txBody>
      </p:sp>
    </p:spTree>
    <p:extLst>
      <p:ext uri="{BB962C8B-B14F-4D97-AF65-F5344CB8AC3E}">
        <p14:creationId xmlns:p14="http://schemas.microsoft.com/office/powerpoint/2010/main" val="3851449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 August Lotta Gröning, an editor </a:t>
            </a:r>
            <a:r>
              <a:rPr lang="sv-SE" dirty="0" err="1" smtClean="0"/>
              <a:t>of</a:t>
            </a:r>
            <a:r>
              <a:rPr lang="sv-SE" dirty="0" smtClean="0"/>
              <a:t> </a:t>
            </a:r>
            <a:r>
              <a:rPr lang="sv-SE" dirty="0" err="1" smtClean="0"/>
              <a:t>one</a:t>
            </a:r>
            <a:r>
              <a:rPr lang="sv-SE" dirty="0" smtClean="0"/>
              <a:t> </a:t>
            </a:r>
            <a:r>
              <a:rPr lang="sv-SE" dirty="0" err="1" smtClean="0"/>
              <a:t>of</a:t>
            </a:r>
            <a:r>
              <a:rPr lang="sv-SE" dirty="0" smtClean="0"/>
              <a:t> </a:t>
            </a:r>
            <a:r>
              <a:rPr lang="sv-SE" dirty="0" err="1" smtClean="0"/>
              <a:t>Sweden’s</a:t>
            </a:r>
            <a:r>
              <a:rPr lang="sv-SE" dirty="0" smtClean="0"/>
              <a:t> major </a:t>
            </a:r>
            <a:r>
              <a:rPr lang="sv-SE" dirty="0" err="1" smtClean="0"/>
              <a:t>newspapers</a:t>
            </a:r>
            <a:r>
              <a:rPr lang="sv-SE" dirty="0" smtClean="0"/>
              <a:t>, </a:t>
            </a:r>
            <a:r>
              <a:rPr lang="sv-SE" dirty="0" err="1" smtClean="0"/>
              <a:t>suggested</a:t>
            </a:r>
            <a:r>
              <a:rPr lang="sv-SE" dirty="0" smtClean="0"/>
              <a:t> </a:t>
            </a:r>
            <a:r>
              <a:rPr lang="sv-SE" dirty="0" err="1" smtClean="0"/>
              <a:t>that</a:t>
            </a:r>
            <a:r>
              <a:rPr lang="sv-SE" dirty="0" smtClean="0"/>
              <a:t> the </a:t>
            </a:r>
            <a:r>
              <a:rPr lang="sv-SE" dirty="0" err="1" smtClean="0"/>
              <a:t>northern</a:t>
            </a:r>
            <a:r>
              <a:rPr lang="sv-SE" dirty="0" smtClean="0"/>
              <a:t> part </a:t>
            </a:r>
            <a:r>
              <a:rPr lang="sv-SE" dirty="0" err="1" smtClean="0"/>
              <a:t>of</a:t>
            </a:r>
            <a:r>
              <a:rPr lang="sv-SE" dirty="0" smtClean="0"/>
              <a:t> Sweden </a:t>
            </a:r>
            <a:r>
              <a:rPr lang="sv-SE" dirty="0" err="1" smtClean="0"/>
              <a:t>should</a:t>
            </a:r>
            <a:r>
              <a:rPr lang="sv-SE" dirty="0" smtClean="0"/>
              <a:t> </a:t>
            </a:r>
            <a:r>
              <a:rPr lang="sv-SE" dirty="0" err="1" smtClean="0"/>
              <a:t>demand</a:t>
            </a:r>
            <a:r>
              <a:rPr lang="sv-SE" dirty="0" smtClean="0"/>
              <a:t> </a:t>
            </a:r>
            <a:r>
              <a:rPr lang="sv-SE" dirty="0" err="1" smtClean="0"/>
              <a:t>independence</a:t>
            </a:r>
            <a:r>
              <a:rPr lang="sv-SE" dirty="0" smtClean="0"/>
              <a:t>. </a:t>
            </a:r>
          </a:p>
          <a:p>
            <a:endParaRPr lang="sv-SE" dirty="0"/>
          </a:p>
          <a:p>
            <a:r>
              <a:rPr lang="sv-SE" dirty="0" err="1" smtClean="0"/>
              <a:t>This</a:t>
            </a:r>
            <a:r>
              <a:rPr lang="sv-SE" dirty="0" smtClean="0"/>
              <a:t> </a:t>
            </a:r>
            <a:r>
              <a:rPr lang="sv-SE" dirty="0" err="1" smtClean="0"/>
              <a:t>provocation</a:t>
            </a:r>
            <a:r>
              <a:rPr lang="sv-SE" dirty="0" smtClean="0"/>
              <a:t> </a:t>
            </a:r>
            <a:r>
              <a:rPr lang="sv-SE" dirty="0" err="1" smtClean="0"/>
              <a:t>spurred</a:t>
            </a:r>
            <a:r>
              <a:rPr lang="sv-SE" dirty="0" smtClean="0"/>
              <a:t> a </a:t>
            </a:r>
            <a:r>
              <a:rPr lang="sv-SE" dirty="0" err="1" smtClean="0"/>
              <a:t>reaction</a:t>
            </a:r>
            <a:r>
              <a:rPr lang="sv-SE" dirty="0" smtClean="0"/>
              <a:t>.</a:t>
            </a:r>
          </a:p>
          <a:p>
            <a:endParaRPr lang="sv-SE" dirty="0" smtClean="0"/>
          </a:p>
          <a:p>
            <a:r>
              <a:rPr lang="sv-SE" dirty="0"/>
              <a:t>The situation is </a:t>
            </a:r>
            <a:r>
              <a:rPr lang="sv-SE" dirty="0" err="1"/>
              <a:t>colonial</a:t>
            </a:r>
            <a:r>
              <a:rPr lang="sv-SE" dirty="0"/>
              <a:t>. </a:t>
            </a:r>
            <a:r>
              <a:rPr lang="sv-SE" dirty="0" err="1"/>
              <a:t>Widespread</a:t>
            </a:r>
            <a:r>
              <a:rPr lang="sv-SE" dirty="0"/>
              <a:t> frustration and anger.</a:t>
            </a:r>
          </a:p>
          <a:p>
            <a:endParaRPr lang="sv-SE" dirty="0"/>
          </a:p>
          <a:p>
            <a:r>
              <a:rPr lang="sv-SE" dirty="0" smtClean="0"/>
              <a:t>Vattenfall </a:t>
            </a:r>
            <a:r>
              <a:rPr lang="sv-SE" dirty="0" err="1" smtClean="0"/>
              <a:t>decided</a:t>
            </a:r>
            <a:r>
              <a:rPr lang="sv-SE" dirty="0" smtClean="0"/>
              <a:t> to </a:t>
            </a:r>
            <a:r>
              <a:rPr lang="sv-SE" dirty="0" err="1" smtClean="0"/>
              <a:t>move</a:t>
            </a:r>
            <a:r>
              <a:rPr lang="sv-SE" dirty="0" smtClean="0"/>
              <a:t> </a:t>
            </a:r>
            <a:r>
              <a:rPr lang="sv-SE" dirty="0" err="1" smtClean="0"/>
              <a:t>its</a:t>
            </a:r>
            <a:r>
              <a:rPr lang="sv-SE" dirty="0" smtClean="0"/>
              <a:t> </a:t>
            </a:r>
            <a:r>
              <a:rPr lang="sv-SE" dirty="0" err="1" smtClean="0"/>
              <a:t>office</a:t>
            </a:r>
            <a:r>
              <a:rPr lang="sv-SE" dirty="0" smtClean="0"/>
              <a:t> in Jokkmokk, </a:t>
            </a:r>
            <a:r>
              <a:rPr lang="sv-SE" dirty="0" err="1" smtClean="0"/>
              <a:t>spurred</a:t>
            </a:r>
            <a:r>
              <a:rPr lang="sv-SE" dirty="0" smtClean="0"/>
              <a:t> a </a:t>
            </a:r>
            <a:r>
              <a:rPr lang="sv-SE" dirty="0" err="1" smtClean="0"/>
              <a:t>rebellion</a:t>
            </a:r>
            <a:r>
              <a:rPr lang="sv-SE" dirty="0" smtClean="0"/>
              <a:t>.</a:t>
            </a:r>
          </a:p>
          <a:p>
            <a:endParaRPr lang="sv-SE" dirty="0"/>
          </a:p>
          <a:p>
            <a:r>
              <a:rPr lang="sv-SE" dirty="0" err="1" smtClean="0"/>
              <a:t>Articles</a:t>
            </a:r>
            <a:r>
              <a:rPr lang="sv-SE" dirty="0" smtClean="0"/>
              <a:t> </a:t>
            </a:r>
            <a:r>
              <a:rPr lang="sv-SE" dirty="0" err="1" smtClean="0"/>
              <a:t>about</a:t>
            </a:r>
            <a:r>
              <a:rPr lang="sv-SE" dirty="0" smtClean="0"/>
              <a:t> UBI for rural </a:t>
            </a:r>
            <a:r>
              <a:rPr lang="sv-SE" dirty="0" err="1" smtClean="0"/>
              <a:t>communities</a:t>
            </a:r>
            <a:r>
              <a:rPr lang="sv-SE" dirty="0" smtClean="0"/>
              <a:t>. </a:t>
            </a:r>
          </a:p>
          <a:p>
            <a:endParaRPr lang="sv-SE" dirty="0"/>
          </a:p>
          <a:p>
            <a:r>
              <a:rPr lang="sv-SE" dirty="0" err="1" smtClean="0"/>
              <a:t>Perhaps</a:t>
            </a:r>
            <a:r>
              <a:rPr lang="sv-SE" dirty="0" smtClean="0"/>
              <a:t> </a:t>
            </a:r>
            <a:r>
              <a:rPr lang="sv-SE" dirty="0" err="1" smtClean="0"/>
              <a:t>some</a:t>
            </a:r>
            <a:r>
              <a:rPr lang="sv-SE" dirty="0" smtClean="0"/>
              <a:t> </a:t>
            </a:r>
            <a:r>
              <a:rPr lang="sv-SE" dirty="0" err="1" smtClean="0"/>
              <a:t>fee</a:t>
            </a:r>
            <a:r>
              <a:rPr lang="sv-SE" dirty="0" smtClean="0"/>
              <a:t> and dividend system </a:t>
            </a:r>
            <a:r>
              <a:rPr lang="sv-SE" dirty="0" err="1" smtClean="0"/>
              <a:t>might</a:t>
            </a:r>
            <a:r>
              <a:rPr lang="sv-SE" dirty="0" smtClean="0"/>
              <a:t> be </a:t>
            </a:r>
            <a:r>
              <a:rPr lang="sv-SE" dirty="0" err="1" smtClean="0"/>
              <a:t>more</a:t>
            </a:r>
            <a:r>
              <a:rPr lang="sv-SE" dirty="0" smtClean="0"/>
              <a:t> </a:t>
            </a:r>
            <a:r>
              <a:rPr lang="sv-SE" dirty="0" err="1" smtClean="0"/>
              <a:t>feasible</a:t>
            </a:r>
            <a:r>
              <a:rPr lang="sv-SE" dirty="0" smtClean="0"/>
              <a:t> and acceptable for </a:t>
            </a:r>
            <a:r>
              <a:rPr lang="sv-SE" dirty="0" err="1" smtClean="0"/>
              <a:t>larger</a:t>
            </a:r>
            <a:r>
              <a:rPr lang="sv-SE" dirty="0" smtClean="0"/>
              <a:t> </a:t>
            </a:r>
            <a:r>
              <a:rPr lang="sv-SE" dirty="0" err="1" smtClean="0"/>
              <a:t>groups</a:t>
            </a:r>
            <a:r>
              <a:rPr lang="sv-SE" dirty="0" smtClean="0"/>
              <a:t> </a:t>
            </a:r>
            <a:r>
              <a:rPr lang="sv-SE" dirty="0" err="1" smtClean="0"/>
              <a:t>than</a:t>
            </a:r>
            <a:r>
              <a:rPr lang="sv-SE" dirty="0" smtClean="0"/>
              <a:t> </a:t>
            </a:r>
            <a:r>
              <a:rPr lang="sv-SE" dirty="0" err="1" smtClean="0"/>
              <a:t>redistribution</a:t>
            </a:r>
            <a:r>
              <a:rPr lang="sv-SE" dirty="0" smtClean="0"/>
              <a:t> from </a:t>
            </a:r>
            <a:r>
              <a:rPr lang="sv-SE" dirty="0" err="1" smtClean="0"/>
              <a:t>high</a:t>
            </a:r>
            <a:r>
              <a:rPr lang="sv-SE" dirty="0" smtClean="0"/>
              <a:t> </a:t>
            </a:r>
            <a:r>
              <a:rPr lang="sv-SE" dirty="0" err="1" smtClean="0"/>
              <a:t>wages</a:t>
            </a:r>
            <a:r>
              <a:rPr lang="sv-SE" dirty="0" smtClean="0"/>
              <a:t>? Mineral tax </a:t>
            </a:r>
            <a:r>
              <a:rPr lang="sv-SE" dirty="0" err="1" smtClean="0"/>
              <a:t>almost</a:t>
            </a:r>
            <a:r>
              <a:rPr lang="sv-SE" dirty="0" smtClean="0"/>
              <a:t> </a:t>
            </a:r>
            <a:r>
              <a:rPr lang="sv-SE" dirty="0" err="1" smtClean="0"/>
              <a:t>zero</a:t>
            </a:r>
            <a:r>
              <a:rPr lang="sv-SE" dirty="0"/>
              <a:t>.</a:t>
            </a:r>
            <a:endParaRPr lang="sv-SE" dirty="0" smtClean="0"/>
          </a:p>
          <a:p>
            <a:endParaRPr lang="sv-SE" dirty="0"/>
          </a:p>
          <a:p>
            <a:r>
              <a:rPr lang="sv-SE" dirty="0" err="1" smtClean="0"/>
              <a:t>Relaxing</a:t>
            </a:r>
            <a:r>
              <a:rPr lang="sv-SE" dirty="0" smtClean="0"/>
              <a:t> </a:t>
            </a:r>
            <a:r>
              <a:rPr lang="sv-SE" dirty="0" err="1" smtClean="0"/>
              <a:t>control</a:t>
            </a:r>
            <a:r>
              <a:rPr lang="sv-SE" dirty="0" smtClean="0"/>
              <a:t> and </a:t>
            </a:r>
            <a:r>
              <a:rPr lang="sv-SE" dirty="0" err="1" smtClean="0"/>
              <a:t>workfare</a:t>
            </a:r>
            <a:r>
              <a:rPr lang="sv-SE" dirty="0" smtClean="0"/>
              <a:t>? Not </a:t>
            </a:r>
            <a:r>
              <a:rPr lang="sv-SE" dirty="0" err="1" smtClean="0"/>
              <a:t>likely</a:t>
            </a:r>
            <a:r>
              <a:rPr lang="sv-SE" dirty="0" smtClean="0"/>
              <a:t>, in my opinion. </a:t>
            </a:r>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10</a:t>
            </a:fld>
            <a:endParaRPr lang="sv-SE"/>
          </a:p>
        </p:txBody>
      </p:sp>
    </p:spTree>
    <p:extLst>
      <p:ext uri="{BB962C8B-B14F-4D97-AF65-F5344CB8AC3E}">
        <p14:creationId xmlns:p14="http://schemas.microsoft.com/office/powerpoint/2010/main" val="130644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smtClean="0"/>
              <a:t>An </a:t>
            </a:r>
            <a:r>
              <a:rPr lang="sv-SE" dirty="0" err="1" smtClean="0"/>
              <a:t>obsession</a:t>
            </a:r>
            <a:r>
              <a:rPr lang="sv-SE" dirty="0" smtClean="0"/>
              <a:t> </a:t>
            </a:r>
            <a:r>
              <a:rPr lang="sv-SE" dirty="0" err="1" smtClean="0"/>
              <a:t>with</a:t>
            </a:r>
            <a:r>
              <a:rPr lang="sv-SE" dirty="0" smtClean="0"/>
              <a:t> </a:t>
            </a:r>
            <a:r>
              <a:rPr lang="sv-SE" dirty="0" err="1" smtClean="0"/>
              <a:t>labour</a:t>
            </a:r>
            <a:r>
              <a:rPr lang="sv-SE" dirty="0" smtClean="0"/>
              <a:t> </a:t>
            </a:r>
            <a:r>
              <a:rPr lang="sv-SE" dirty="0" err="1" smtClean="0"/>
              <a:t>prevails</a:t>
            </a:r>
            <a:r>
              <a:rPr lang="sv-SE" dirty="0" smtClean="0"/>
              <a:t> in Sweden, </a:t>
            </a:r>
            <a:r>
              <a:rPr lang="sv-SE" dirty="0" err="1" smtClean="0"/>
              <a:t>especially</a:t>
            </a:r>
            <a:r>
              <a:rPr lang="sv-SE" dirty="0" smtClean="0"/>
              <a:t> </a:t>
            </a:r>
            <a:r>
              <a:rPr lang="sv-SE" dirty="0" err="1" smtClean="0"/>
              <a:t>among</a:t>
            </a:r>
            <a:r>
              <a:rPr lang="sv-SE" dirty="0" smtClean="0"/>
              <a:t> the </a:t>
            </a:r>
            <a:r>
              <a:rPr lang="sv-SE" dirty="0" err="1" smtClean="0"/>
              <a:t>political</a:t>
            </a:r>
            <a:r>
              <a:rPr lang="sv-SE" dirty="0" smtClean="0"/>
              <a:t> </a:t>
            </a:r>
            <a:r>
              <a:rPr lang="sv-SE" dirty="0" err="1" smtClean="0"/>
              <a:t>elite</a:t>
            </a:r>
            <a:r>
              <a:rPr lang="sv-SE" dirty="0" smtClean="0"/>
              <a:t> </a:t>
            </a:r>
            <a:r>
              <a:rPr lang="sv-SE" dirty="0" err="1" smtClean="0"/>
              <a:t>but</a:t>
            </a:r>
            <a:r>
              <a:rPr lang="sv-SE" dirty="0" smtClean="0"/>
              <a:t> it is </a:t>
            </a:r>
            <a:r>
              <a:rPr lang="sv-SE" dirty="0" err="1" smtClean="0"/>
              <a:t>also</a:t>
            </a:r>
            <a:r>
              <a:rPr lang="sv-SE" dirty="0" smtClean="0"/>
              <a:t> </a:t>
            </a:r>
            <a:r>
              <a:rPr lang="sv-SE" dirty="0" err="1" smtClean="0"/>
              <a:t>deeply</a:t>
            </a:r>
            <a:r>
              <a:rPr lang="sv-SE" dirty="0" smtClean="0"/>
              <a:t> </a:t>
            </a:r>
            <a:r>
              <a:rPr lang="sv-SE" dirty="0" err="1" smtClean="0"/>
              <a:t>rooted</a:t>
            </a:r>
            <a:r>
              <a:rPr lang="sv-SE" dirty="0" smtClean="0"/>
              <a:t> in </a:t>
            </a:r>
            <a:r>
              <a:rPr lang="sv-SE" dirty="0" err="1" smtClean="0"/>
              <a:t>large</a:t>
            </a:r>
            <a:r>
              <a:rPr lang="sv-SE" dirty="0" smtClean="0"/>
              <a:t> segments </a:t>
            </a:r>
            <a:r>
              <a:rPr lang="sv-SE" dirty="0" err="1" smtClean="0"/>
              <a:t>of</a:t>
            </a:r>
            <a:r>
              <a:rPr lang="sv-SE" dirty="0" smtClean="0"/>
              <a:t> the population.</a:t>
            </a:r>
          </a:p>
          <a:p>
            <a:endParaRPr lang="sv-SE" dirty="0"/>
          </a:p>
          <a:p>
            <a:r>
              <a:rPr lang="sv-SE" dirty="0" smtClean="0"/>
              <a:t>Arbetslinjen is a </a:t>
            </a:r>
            <a:r>
              <a:rPr lang="sv-SE" dirty="0" err="1" smtClean="0"/>
              <a:t>holy</a:t>
            </a:r>
            <a:r>
              <a:rPr lang="sv-SE" dirty="0" smtClean="0"/>
              <a:t> </a:t>
            </a:r>
            <a:r>
              <a:rPr lang="sv-SE" dirty="0" err="1" smtClean="0"/>
              <a:t>grail</a:t>
            </a:r>
            <a:r>
              <a:rPr lang="sv-SE" dirty="0" smtClean="0"/>
              <a:t>. I </a:t>
            </a:r>
            <a:r>
              <a:rPr lang="sv-SE" dirty="0" err="1" smtClean="0"/>
              <a:t>have</a:t>
            </a:r>
            <a:r>
              <a:rPr lang="sv-SE" dirty="0" smtClean="0"/>
              <a:t> </a:t>
            </a:r>
            <a:r>
              <a:rPr lang="sv-SE" dirty="0" err="1" smtClean="0"/>
              <a:t>asked</a:t>
            </a:r>
            <a:r>
              <a:rPr lang="sv-SE" dirty="0" smtClean="0"/>
              <a:t> </a:t>
            </a:r>
            <a:r>
              <a:rPr lang="sv-SE" dirty="0" err="1" smtClean="0"/>
              <a:t>scholars</a:t>
            </a:r>
            <a:r>
              <a:rPr lang="sv-SE" dirty="0" smtClean="0"/>
              <a:t> like Roland Paulsen, </a:t>
            </a:r>
            <a:r>
              <a:rPr lang="sv-SE" dirty="0" err="1" smtClean="0"/>
              <a:t>but</a:t>
            </a:r>
            <a:r>
              <a:rPr lang="sv-SE" dirty="0" smtClean="0"/>
              <a:t> </a:t>
            </a:r>
            <a:r>
              <a:rPr lang="sv-SE" dirty="0" err="1" smtClean="0"/>
              <a:t>there</a:t>
            </a:r>
            <a:r>
              <a:rPr lang="sv-SE" dirty="0" smtClean="0"/>
              <a:t> is no </a:t>
            </a:r>
            <a:r>
              <a:rPr lang="sv-SE" dirty="0" err="1" smtClean="0"/>
              <a:t>translation</a:t>
            </a:r>
            <a:r>
              <a:rPr lang="sv-SE" dirty="0" smtClean="0"/>
              <a:t>. Arbetslinjen is a Swedish </a:t>
            </a:r>
            <a:r>
              <a:rPr lang="sv-SE" dirty="0" err="1" smtClean="0"/>
              <a:t>word</a:t>
            </a:r>
            <a:r>
              <a:rPr lang="sv-SE" dirty="0" smtClean="0"/>
              <a:t> and </a:t>
            </a:r>
            <a:r>
              <a:rPr lang="sv-SE" dirty="0" err="1" smtClean="0"/>
              <a:t>concept</a:t>
            </a:r>
            <a:r>
              <a:rPr lang="sv-SE" dirty="0" smtClean="0"/>
              <a:t>. </a:t>
            </a:r>
          </a:p>
          <a:p>
            <a:endParaRPr lang="sv-SE" dirty="0"/>
          </a:p>
          <a:p>
            <a:r>
              <a:rPr lang="sv-SE" dirty="0" err="1" smtClean="0"/>
              <a:t>Work-first</a:t>
            </a:r>
            <a:r>
              <a:rPr lang="sv-SE" dirty="0" smtClean="0"/>
              <a:t> </a:t>
            </a:r>
            <a:r>
              <a:rPr lang="sv-SE" dirty="0" err="1" smtClean="0"/>
              <a:t>principle</a:t>
            </a:r>
            <a:r>
              <a:rPr lang="sv-SE" dirty="0" smtClean="0"/>
              <a:t>, </a:t>
            </a:r>
            <a:r>
              <a:rPr lang="sv-SE" dirty="0" err="1"/>
              <a:t>w</a:t>
            </a:r>
            <a:r>
              <a:rPr lang="sv-SE" dirty="0" err="1" smtClean="0"/>
              <a:t>orkfare</a:t>
            </a:r>
            <a:r>
              <a:rPr lang="sv-SE" dirty="0" smtClean="0"/>
              <a:t>, </a:t>
            </a:r>
            <a:r>
              <a:rPr lang="sv-SE" dirty="0" err="1" smtClean="0"/>
              <a:t>labourism</a:t>
            </a:r>
            <a:r>
              <a:rPr lang="sv-SE" dirty="0" smtClean="0"/>
              <a:t>, </a:t>
            </a:r>
            <a:r>
              <a:rPr lang="sv-SE" dirty="0" err="1" smtClean="0"/>
              <a:t>workerism</a:t>
            </a:r>
            <a:r>
              <a:rPr lang="sv-SE" dirty="0" smtClean="0"/>
              <a:t>… all </a:t>
            </a:r>
            <a:r>
              <a:rPr lang="sv-SE" dirty="0" err="1" smtClean="0"/>
              <a:t>those</a:t>
            </a:r>
            <a:r>
              <a:rPr lang="sv-SE" dirty="0" smtClean="0"/>
              <a:t> </a:t>
            </a:r>
            <a:r>
              <a:rPr lang="sv-SE" dirty="0" err="1" smtClean="0"/>
              <a:t>have</a:t>
            </a:r>
            <a:r>
              <a:rPr lang="sv-SE" dirty="0" smtClean="0"/>
              <a:t> </a:t>
            </a:r>
            <a:r>
              <a:rPr lang="sv-SE" dirty="0" err="1" smtClean="0"/>
              <a:t>been</a:t>
            </a:r>
            <a:r>
              <a:rPr lang="sv-SE" dirty="0" smtClean="0"/>
              <a:t> </a:t>
            </a:r>
            <a:r>
              <a:rPr lang="sv-SE" dirty="0" err="1" smtClean="0"/>
              <a:t>suggested</a:t>
            </a:r>
            <a:r>
              <a:rPr lang="sv-SE" dirty="0" smtClean="0"/>
              <a:t> </a:t>
            </a:r>
            <a:r>
              <a:rPr lang="sv-SE" dirty="0" err="1" smtClean="0"/>
              <a:t>but</a:t>
            </a:r>
            <a:r>
              <a:rPr lang="sv-SE" dirty="0" smtClean="0"/>
              <a:t> </a:t>
            </a:r>
            <a:r>
              <a:rPr lang="sv-SE" dirty="0" err="1" smtClean="0"/>
              <a:t>doesn’t</a:t>
            </a:r>
            <a:r>
              <a:rPr lang="sv-SE" dirty="0" smtClean="0"/>
              <a:t> </a:t>
            </a:r>
            <a:r>
              <a:rPr lang="sv-SE" dirty="0" err="1" smtClean="0"/>
              <a:t>fully</a:t>
            </a:r>
            <a:r>
              <a:rPr lang="sv-SE" dirty="0" smtClean="0"/>
              <a:t> </a:t>
            </a:r>
            <a:r>
              <a:rPr lang="sv-SE" dirty="0" err="1" smtClean="0"/>
              <a:t>describe</a:t>
            </a:r>
            <a:r>
              <a:rPr lang="sv-SE" dirty="0" smtClean="0"/>
              <a:t> </a:t>
            </a:r>
            <a:r>
              <a:rPr lang="sv-SE" dirty="0" err="1" smtClean="0"/>
              <a:t>what</a:t>
            </a:r>
            <a:r>
              <a:rPr lang="sv-SE" dirty="0"/>
              <a:t> </a:t>
            </a:r>
            <a:r>
              <a:rPr lang="sv-SE" dirty="0" smtClean="0"/>
              <a:t>it </a:t>
            </a:r>
            <a:r>
              <a:rPr lang="sv-SE" dirty="0" err="1" smtClean="0"/>
              <a:t>means</a:t>
            </a:r>
            <a:r>
              <a:rPr lang="sv-SE" dirty="0" smtClean="0"/>
              <a:t>.</a:t>
            </a:r>
          </a:p>
          <a:p>
            <a:endParaRPr lang="sv-SE" dirty="0"/>
          </a:p>
          <a:p>
            <a:r>
              <a:rPr lang="sv-SE" dirty="0"/>
              <a:t>Arbetslinjen definieras av Nationalencyklopedin som ”en huvudprincip i svensk arbetsmarknads- och socialpolitik som innebär att man i första hand ska erbjuda arbete eller utbildning istället för understöd eller bidrag till dem som blivit arbetslösa” (NE, 2012). </a:t>
            </a:r>
            <a:endParaRPr lang="sv-SE" dirty="0" smtClean="0"/>
          </a:p>
          <a:p>
            <a:endParaRPr lang="sv-SE" dirty="0"/>
          </a:p>
          <a:p>
            <a:r>
              <a:rPr lang="en-US" b="1" dirty="0" err="1"/>
              <a:t>Arbetslinjen</a:t>
            </a:r>
            <a:r>
              <a:rPr lang="en-US" dirty="0"/>
              <a:t> is a </a:t>
            </a:r>
            <a:r>
              <a:rPr lang="en-US" dirty="0">
                <a:hlinkClick r:id="rId3" tooltip="Social"/>
              </a:rPr>
              <a:t>social</a:t>
            </a:r>
            <a:r>
              <a:rPr lang="en-US" dirty="0"/>
              <a:t> </a:t>
            </a:r>
            <a:r>
              <a:rPr lang="en-US" dirty="0">
                <a:hlinkClick r:id="rId4" tooltip="Political"/>
              </a:rPr>
              <a:t>political</a:t>
            </a:r>
            <a:r>
              <a:rPr lang="en-US" dirty="0"/>
              <a:t> principle that emphasizes measures that primarily attempt to give the unemployed jobs instead of assistance in the form of allowance. This line was developed in Sweden between the years 1914 and 1920, and the term itself was used as early as the 1920s.</a:t>
            </a:r>
          </a:p>
          <a:p>
            <a:r>
              <a:rPr lang="en-US" dirty="0" err="1"/>
              <a:t>Arbetslinjen</a:t>
            </a:r>
            <a:r>
              <a:rPr lang="en-US" dirty="0"/>
              <a:t> has been the main theme of the </a:t>
            </a:r>
            <a:r>
              <a:rPr lang="en-US" dirty="0">
                <a:hlinkClick r:id="rId5" tooltip="Moderate Party"/>
              </a:rPr>
              <a:t>Moderate Party</a:t>
            </a:r>
            <a:r>
              <a:rPr lang="en-US" dirty="0"/>
              <a:t> since 2005 and the core of former </a:t>
            </a:r>
            <a:r>
              <a:rPr lang="en-US" dirty="0">
                <a:hlinkClick r:id="rId6" tooltip="Prime Minister of Sweden"/>
              </a:rPr>
              <a:t>Prime Minister</a:t>
            </a:r>
            <a:r>
              <a:rPr lang="en-US" dirty="0"/>
              <a:t> </a:t>
            </a:r>
            <a:r>
              <a:rPr lang="en-US" dirty="0">
                <a:hlinkClick r:id="rId7" tooltip="Fredrik Reinfeldt"/>
              </a:rPr>
              <a:t>Fredrik Reinfeldts</a:t>
            </a:r>
            <a:r>
              <a:rPr lang="en-US" dirty="0"/>
              <a:t> policies with lower taxes for low and middle income earners, reduced allowance and increased focus on reducing exclusion</a:t>
            </a:r>
            <a:r>
              <a:rPr lang="en-US" dirty="0" smtClean="0"/>
              <a:t>. It has become ever more repressive, more </a:t>
            </a:r>
            <a:r>
              <a:rPr lang="en-US" dirty="0" err="1" smtClean="0"/>
              <a:t>moralstic</a:t>
            </a:r>
            <a:r>
              <a:rPr lang="en-US" dirty="0" smtClean="0"/>
              <a:t> and paternalistic.</a:t>
            </a:r>
            <a:endParaRPr lang="en-US" dirty="0"/>
          </a:p>
          <a:p>
            <a:endParaRPr lang="sv-SE" dirty="0" smtClean="0"/>
          </a:p>
          <a:p>
            <a:endParaRPr lang="sv-SE" dirty="0"/>
          </a:p>
          <a:p>
            <a:r>
              <a:rPr lang="sv-SE" dirty="0"/>
              <a:t>Enligt </a:t>
            </a:r>
            <a:r>
              <a:rPr lang="sv-SE" dirty="0">
                <a:hlinkClick r:id="rId8" tooltip="Statsvetare"/>
              </a:rPr>
              <a:t>statsvetaren</a:t>
            </a:r>
            <a:r>
              <a:rPr lang="sv-SE" dirty="0"/>
              <a:t> </a:t>
            </a:r>
            <a:r>
              <a:rPr lang="sv-SE" dirty="0">
                <a:hlinkClick r:id="rId9" tooltip="Simon Birnbaum [inte skriven än]"/>
              </a:rPr>
              <a:t>Simon </a:t>
            </a:r>
            <a:r>
              <a:rPr lang="sv-SE" dirty="0" err="1">
                <a:hlinkClick r:id="rId9" tooltip="Simon Birnbaum [inte skriven än]"/>
              </a:rPr>
              <a:t>Birnbaum</a:t>
            </a:r>
            <a:r>
              <a:rPr lang="sv-SE" dirty="0"/>
              <a:t> uttrycker begreppet "den etablerade princip i svensk politik som uttrycker tanken att arbetsförmögna aktivt måste söka avlönat arbete eller gå någon godkänd aktiveringskurs eller utbildning för att kvalificera till bidrag". Med den definitionen kan exempelvis </a:t>
            </a:r>
            <a:r>
              <a:rPr lang="sv-SE" dirty="0">
                <a:hlinkClick r:id="rId10" tooltip="Medborgarlön"/>
              </a:rPr>
              <a:t>medborgarlön</a:t>
            </a:r>
            <a:r>
              <a:rPr lang="sv-SE" dirty="0"/>
              <a:t> aldrig förenas med arbetslinjen. Inte heller arbetsfria inkomster är förenliga med arbetslinjen.</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r>
              <a:rPr lang="sv-SE" dirty="0" smtClean="0"/>
              <a:t>ii</a:t>
            </a:r>
            <a:fld id="{03266150-FA26-45B5-BF0B-186B42A09DC9}" type="slidenum">
              <a:rPr lang="sv-SE" smtClean="0"/>
              <a:t>2</a:t>
            </a:fld>
            <a:endParaRPr lang="sv-SE" dirty="0"/>
          </a:p>
        </p:txBody>
      </p:sp>
    </p:spTree>
    <p:extLst>
      <p:ext uri="{BB962C8B-B14F-4D97-AF65-F5344CB8AC3E}">
        <p14:creationId xmlns:p14="http://schemas.microsoft.com/office/powerpoint/2010/main" val="9425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3</a:t>
            </a:fld>
            <a:endParaRPr lang="sv-SE"/>
          </a:p>
        </p:txBody>
      </p:sp>
    </p:spTree>
    <p:extLst>
      <p:ext uri="{BB962C8B-B14F-4D97-AF65-F5344CB8AC3E}">
        <p14:creationId xmlns:p14="http://schemas.microsoft.com/office/powerpoint/2010/main" val="42514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Social </a:t>
            </a:r>
            <a:r>
              <a:rPr lang="sv-SE" dirty="0" err="1" smtClean="0"/>
              <a:t>democrats</a:t>
            </a:r>
            <a:r>
              <a:rPr lang="sv-SE" dirty="0" smtClean="0"/>
              <a:t>: </a:t>
            </a:r>
            <a:r>
              <a:rPr lang="sv-SE" dirty="0" err="1" smtClean="0"/>
              <a:t>paternalistic</a:t>
            </a:r>
            <a:r>
              <a:rPr lang="sv-SE" dirty="0" smtClean="0"/>
              <a:t> tradition, </a:t>
            </a:r>
            <a:r>
              <a:rPr lang="sv-SE" dirty="0" err="1" smtClean="0"/>
              <a:t>perhaps</a:t>
            </a:r>
            <a:r>
              <a:rPr lang="sv-SE" dirty="0" smtClean="0"/>
              <a:t> </a:t>
            </a:r>
            <a:r>
              <a:rPr lang="sv-SE" dirty="0" err="1" smtClean="0"/>
              <a:t>more</a:t>
            </a:r>
            <a:r>
              <a:rPr lang="sv-SE" dirty="0" smtClean="0"/>
              <a:t> so </a:t>
            </a:r>
            <a:r>
              <a:rPr lang="sv-SE" dirty="0" err="1" smtClean="0"/>
              <a:t>than</a:t>
            </a:r>
            <a:r>
              <a:rPr lang="sv-SE" dirty="0" smtClean="0"/>
              <a:t> in </a:t>
            </a:r>
            <a:r>
              <a:rPr lang="sv-SE" dirty="0" err="1" smtClean="0"/>
              <a:t>other</a:t>
            </a:r>
            <a:r>
              <a:rPr lang="sv-SE" dirty="0" smtClean="0"/>
              <a:t> Nordic </a:t>
            </a:r>
            <a:r>
              <a:rPr lang="sv-SE" dirty="0" err="1" smtClean="0"/>
              <a:t>countries</a:t>
            </a:r>
            <a:r>
              <a:rPr lang="sv-SE" dirty="0" smtClean="0"/>
              <a:t>. </a:t>
            </a:r>
            <a:r>
              <a:rPr lang="sv-SE" dirty="0" err="1" smtClean="0"/>
              <a:t>Eg</a:t>
            </a:r>
            <a:r>
              <a:rPr lang="sv-SE" dirty="0" smtClean="0"/>
              <a:t> the 30’s, Myrdals, social </a:t>
            </a:r>
            <a:r>
              <a:rPr lang="sv-SE" dirty="0" err="1" smtClean="0"/>
              <a:t>engineering</a:t>
            </a:r>
            <a:r>
              <a:rPr lang="sv-SE" dirty="0" smtClean="0"/>
              <a:t>.</a:t>
            </a:r>
          </a:p>
          <a:p>
            <a:endParaRPr lang="sv-SE" dirty="0"/>
          </a:p>
          <a:p>
            <a:r>
              <a:rPr lang="sv-SE" dirty="0" smtClean="0"/>
              <a:t>World record in </a:t>
            </a:r>
            <a:r>
              <a:rPr lang="sv-SE" dirty="0" err="1" smtClean="0"/>
              <a:t>government</a:t>
            </a:r>
            <a:r>
              <a:rPr lang="sv-SE" dirty="0" smtClean="0"/>
              <a:t> in a </a:t>
            </a:r>
            <a:r>
              <a:rPr lang="sv-SE" dirty="0" err="1" smtClean="0"/>
              <a:t>democratic</a:t>
            </a:r>
            <a:r>
              <a:rPr lang="sv-SE" dirty="0" smtClean="0"/>
              <a:t> </a:t>
            </a:r>
            <a:r>
              <a:rPr lang="sv-SE" dirty="0" err="1" smtClean="0"/>
              <a:t>state</a:t>
            </a:r>
            <a:r>
              <a:rPr lang="sv-SE" dirty="0" smtClean="0"/>
              <a:t>, </a:t>
            </a:r>
            <a:r>
              <a:rPr lang="sv-SE" dirty="0" err="1" smtClean="0"/>
              <a:t>between</a:t>
            </a:r>
            <a:r>
              <a:rPr lang="sv-SE" dirty="0" smtClean="0"/>
              <a:t> 1932 and 1976 &gt;40 år, 44 år. The </a:t>
            </a:r>
            <a:r>
              <a:rPr lang="sv-SE" dirty="0" err="1" smtClean="0"/>
              <a:t>labour</a:t>
            </a:r>
            <a:r>
              <a:rPr lang="sv-SE" dirty="0" smtClean="0"/>
              <a:t> </a:t>
            </a:r>
            <a:r>
              <a:rPr lang="sv-SE" dirty="0" err="1" smtClean="0"/>
              <a:t>movement</a:t>
            </a:r>
            <a:r>
              <a:rPr lang="sv-SE" dirty="0" smtClean="0"/>
              <a:t> </a:t>
            </a:r>
            <a:r>
              <a:rPr lang="sv-SE" dirty="0" err="1" smtClean="0"/>
              <a:t>including</a:t>
            </a:r>
            <a:r>
              <a:rPr lang="sv-SE" dirty="0" smtClean="0"/>
              <a:t> </a:t>
            </a:r>
            <a:r>
              <a:rPr lang="sv-SE" dirty="0" err="1" smtClean="0"/>
              <a:t>its</a:t>
            </a:r>
            <a:r>
              <a:rPr lang="sv-SE" dirty="0" smtClean="0"/>
              <a:t> </a:t>
            </a:r>
            <a:r>
              <a:rPr lang="sv-SE" dirty="0" err="1" smtClean="0"/>
              <a:t>parliamentary</a:t>
            </a:r>
            <a:r>
              <a:rPr lang="sv-SE" dirty="0" smtClean="0"/>
              <a:t> </a:t>
            </a:r>
            <a:r>
              <a:rPr lang="sv-SE" dirty="0" err="1" smtClean="0"/>
              <a:t>branch</a:t>
            </a:r>
            <a:r>
              <a:rPr lang="sv-SE" dirty="0" smtClean="0"/>
              <a:t> </a:t>
            </a:r>
            <a:r>
              <a:rPr lang="sv-SE" dirty="0" err="1" smtClean="0"/>
              <a:t>started</a:t>
            </a:r>
            <a:r>
              <a:rPr lang="sv-SE" dirty="0" smtClean="0"/>
              <a:t> as an </a:t>
            </a:r>
            <a:r>
              <a:rPr lang="sv-SE" dirty="0" err="1" smtClean="0"/>
              <a:t>emancipatory</a:t>
            </a:r>
            <a:r>
              <a:rPr lang="sv-SE" dirty="0" smtClean="0"/>
              <a:t> </a:t>
            </a:r>
            <a:r>
              <a:rPr lang="sv-SE" dirty="0" err="1" smtClean="0"/>
              <a:t>project</a:t>
            </a:r>
            <a:r>
              <a:rPr lang="sv-SE" dirty="0" smtClean="0"/>
              <a:t>, </a:t>
            </a:r>
            <a:r>
              <a:rPr lang="sv-SE" dirty="0" err="1" smtClean="0"/>
              <a:t>that</a:t>
            </a:r>
            <a:r>
              <a:rPr lang="sv-SE" dirty="0" smtClean="0"/>
              <a:t> </a:t>
            </a:r>
            <a:r>
              <a:rPr lang="sv-SE" dirty="0" err="1" smtClean="0"/>
              <a:t>gradually</a:t>
            </a:r>
            <a:r>
              <a:rPr lang="sv-SE" dirty="0" smtClean="0"/>
              <a:t> </a:t>
            </a:r>
            <a:r>
              <a:rPr lang="sv-SE" dirty="0" err="1" smtClean="0"/>
              <a:t>ossified</a:t>
            </a:r>
            <a:r>
              <a:rPr lang="sv-SE" dirty="0" smtClean="0"/>
              <a:t> as a </a:t>
            </a:r>
            <a:r>
              <a:rPr lang="sv-SE" dirty="0" err="1" smtClean="0"/>
              <a:t>power</a:t>
            </a:r>
            <a:r>
              <a:rPr lang="sv-SE" dirty="0" smtClean="0"/>
              <a:t> </a:t>
            </a:r>
            <a:r>
              <a:rPr lang="sv-SE" dirty="0" err="1" smtClean="0"/>
              <a:t>apparatus</a:t>
            </a:r>
            <a:r>
              <a:rPr lang="sv-SE" dirty="0" smtClean="0"/>
              <a:t>, it is a </a:t>
            </a:r>
            <a:r>
              <a:rPr lang="sv-SE" dirty="0" err="1" smtClean="0"/>
              <a:t>good</a:t>
            </a:r>
            <a:r>
              <a:rPr lang="sv-SE" dirty="0" smtClean="0"/>
              <a:t> </a:t>
            </a:r>
            <a:r>
              <a:rPr lang="sv-SE" dirty="0" err="1" smtClean="0"/>
              <a:t>example</a:t>
            </a:r>
            <a:r>
              <a:rPr lang="sv-SE" dirty="0" smtClean="0"/>
              <a:t> </a:t>
            </a:r>
            <a:r>
              <a:rPr lang="sv-SE" dirty="0" err="1" smtClean="0"/>
              <a:t>of</a:t>
            </a:r>
            <a:r>
              <a:rPr lang="sv-SE" dirty="0" smtClean="0"/>
              <a:t> </a:t>
            </a:r>
            <a:r>
              <a:rPr lang="sv-SE" dirty="0" err="1" smtClean="0"/>
              <a:t>this</a:t>
            </a:r>
            <a:r>
              <a:rPr lang="sv-SE" dirty="0" smtClean="0"/>
              <a:t> process </a:t>
            </a:r>
            <a:r>
              <a:rPr lang="sv-SE" dirty="0" err="1" smtClean="0"/>
              <a:t>that</a:t>
            </a:r>
            <a:r>
              <a:rPr lang="sv-SE" dirty="0" smtClean="0"/>
              <a:t> Sartre </a:t>
            </a:r>
            <a:r>
              <a:rPr lang="sv-SE" dirty="0" err="1" smtClean="0"/>
              <a:t>described</a:t>
            </a:r>
            <a:r>
              <a:rPr lang="sv-SE" dirty="0" smtClean="0"/>
              <a:t>. Labour </a:t>
            </a:r>
            <a:r>
              <a:rPr lang="sv-SE" dirty="0" err="1" smtClean="0"/>
              <a:t>movement</a:t>
            </a:r>
            <a:r>
              <a:rPr lang="sv-SE" dirty="0" smtClean="0"/>
              <a:t>: administration. </a:t>
            </a:r>
          </a:p>
          <a:p>
            <a:endParaRPr lang="sv-SE" dirty="0"/>
          </a:p>
          <a:p>
            <a:r>
              <a:rPr lang="sv-SE" dirty="0" smtClean="0"/>
              <a:t>The </a:t>
            </a:r>
            <a:r>
              <a:rPr lang="sv-SE" dirty="0" err="1" smtClean="0"/>
              <a:t>self-proclaimed</a:t>
            </a:r>
            <a:r>
              <a:rPr lang="sv-SE" dirty="0" smtClean="0"/>
              <a:t> new </a:t>
            </a:r>
            <a:r>
              <a:rPr lang="sv-SE" dirty="0" err="1" smtClean="0"/>
              <a:t>workers</a:t>
            </a:r>
            <a:r>
              <a:rPr lang="sv-SE" dirty="0" smtClean="0"/>
              <a:t>’ party, right </a:t>
            </a:r>
            <a:r>
              <a:rPr lang="sv-SE" dirty="0" err="1" smtClean="0"/>
              <a:t>wing</a:t>
            </a:r>
            <a:r>
              <a:rPr lang="sv-SE" dirty="0" smtClean="0"/>
              <a:t> Moderates, </a:t>
            </a:r>
            <a:r>
              <a:rPr lang="sv-SE" dirty="0" err="1" smtClean="0"/>
              <a:t>won</a:t>
            </a:r>
            <a:r>
              <a:rPr lang="sv-SE" dirty="0" smtClean="0"/>
              <a:t> the </a:t>
            </a:r>
            <a:r>
              <a:rPr lang="sv-SE" dirty="0" err="1" smtClean="0"/>
              <a:t>election</a:t>
            </a:r>
            <a:r>
              <a:rPr lang="sv-SE" dirty="0" smtClean="0"/>
              <a:t> 2006 </a:t>
            </a:r>
            <a:r>
              <a:rPr lang="sv-SE" dirty="0" err="1" smtClean="0"/>
              <a:t>with</a:t>
            </a:r>
            <a:r>
              <a:rPr lang="sv-SE" dirty="0" smtClean="0"/>
              <a:t> </a:t>
            </a:r>
            <a:r>
              <a:rPr lang="sv-SE" dirty="0" err="1" smtClean="0"/>
              <a:t>three</a:t>
            </a:r>
            <a:r>
              <a:rPr lang="sv-SE" dirty="0" smtClean="0"/>
              <a:t> </a:t>
            </a:r>
            <a:r>
              <a:rPr lang="sv-SE" dirty="0" err="1" smtClean="0"/>
              <a:t>smaller</a:t>
            </a:r>
            <a:r>
              <a:rPr lang="sv-SE" dirty="0" smtClean="0"/>
              <a:t> right </a:t>
            </a:r>
            <a:r>
              <a:rPr lang="sv-SE" dirty="0" err="1" smtClean="0"/>
              <a:t>wing</a:t>
            </a:r>
            <a:r>
              <a:rPr lang="sv-SE" dirty="0" smtClean="0"/>
              <a:t> </a:t>
            </a:r>
            <a:r>
              <a:rPr lang="sv-SE" dirty="0" err="1" smtClean="0"/>
              <a:t>parties</a:t>
            </a:r>
            <a:r>
              <a:rPr lang="sv-SE" dirty="0" smtClean="0"/>
              <a:t>. </a:t>
            </a:r>
            <a:r>
              <a:rPr lang="sv-SE" dirty="0" err="1" smtClean="0"/>
              <a:t>They</a:t>
            </a:r>
            <a:r>
              <a:rPr lang="sv-SE" dirty="0" smtClean="0"/>
              <a:t> </a:t>
            </a:r>
            <a:r>
              <a:rPr lang="sv-SE" dirty="0" err="1" smtClean="0"/>
              <a:t>immediately</a:t>
            </a:r>
            <a:r>
              <a:rPr lang="sv-SE" dirty="0" smtClean="0"/>
              <a:t> </a:t>
            </a:r>
            <a:r>
              <a:rPr lang="sv-SE" dirty="0" err="1" smtClean="0"/>
              <a:t>made</a:t>
            </a:r>
            <a:r>
              <a:rPr lang="sv-SE" dirty="0" smtClean="0"/>
              <a:t> it </a:t>
            </a:r>
            <a:r>
              <a:rPr lang="sv-SE" dirty="0" err="1" smtClean="0"/>
              <a:t>worse</a:t>
            </a:r>
            <a:r>
              <a:rPr lang="sv-SE" dirty="0" smtClean="0"/>
              <a:t>; arbetslinjen </a:t>
            </a:r>
            <a:r>
              <a:rPr lang="sv-SE" dirty="0" err="1" smtClean="0"/>
              <a:t>turned</a:t>
            </a:r>
            <a:r>
              <a:rPr lang="sv-SE" dirty="0" smtClean="0"/>
              <a:t>  </a:t>
            </a:r>
            <a:r>
              <a:rPr lang="sv-SE" dirty="0" err="1" smtClean="0"/>
              <a:t>more</a:t>
            </a:r>
            <a:r>
              <a:rPr lang="sv-SE" dirty="0" smtClean="0"/>
              <a:t> repressive. It </a:t>
            </a:r>
            <a:r>
              <a:rPr lang="sv-SE" dirty="0" err="1" smtClean="0"/>
              <a:t>should</a:t>
            </a:r>
            <a:r>
              <a:rPr lang="sv-SE" dirty="0" smtClean="0"/>
              <a:t> </a:t>
            </a:r>
            <a:r>
              <a:rPr lang="sv-SE" dirty="0" err="1" smtClean="0"/>
              <a:t>hurt</a:t>
            </a:r>
            <a:r>
              <a:rPr lang="sv-SE" dirty="0" smtClean="0"/>
              <a:t> </a:t>
            </a:r>
            <a:r>
              <a:rPr lang="sv-SE" dirty="0" err="1" smtClean="0"/>
              <a:t>being</a:t>
            </a:r>
            <a:r>
              <a:rPr lang="sv-SE" dirty="0" smtClean="0"/>
              <a:t> sick or </a:t>
            </a:r>
            <a:r>
              <a:rPr lang="sv-SE" dirty="0" err="1" smtClean="0"/>
              <a:t>unemployed</a:t>
            </a:r>
            <a:r>
              <a:rPr lang="sv-SE" dirty="0" smtClean="0"/>
              <a:t>, utanförskap. Massive tax </a:t>
            </a:r>
            <a:r>
              <a:rPr lang="sv-SE" dirty="0" err="1" smtClean="0"/>
              <a:t>reductions</a:t>
            </a:r>
            <a:r>
              <a:rPr lang="sv-SE" dirty="0" smtClean="0"/>
              <a:t> for </a:t>
            </a:r>
            <a:r>
              <a:rPr lang="sv-SE" dirty="0" err="1" smtClean="0"/>
              <a:t>income</a:t>
            </a:r>
            <a:r>
              <a:rPr lang="sv-SE" dirty="0" smtClean="0"/>
              <a:t> </a:t>
            </a:r>
            <a:r>
              <a:rPr lang="sv-SE" dirty="0" err="1" smtClean="0"/>
              <a:t>earned</a:t>
            </a:r>
            <a:r>
              <a:rPr lang="sv-SE" dirty="0" smtClean="0"/>
              <a:t> from </a:t>
            </a:r>
            <a:r>
              <a:rPr lang="sv-SE" dirty="0" err="1" smtClean="0"/>
              <a:t>labour</a:t>
            </a:r>
            <a:r>
              <a:rPr lang="sv-SE" dirty="0" smtClean="0"/>
              <a:t>.</a:t>
            </a:r>
          </a:p>
          <a:p>
            <a:endParaRPr lang="sv-SE" dirty="0"/>
          </a:p>
          <a:p>
            <a:r>
              <a:rPr lang="sv-SE" dirty="0" err="1" smtClean="0"/>
              <a:t>This</a:t>
            </a:r>
            <a:r>
              <a:rPr lang="sv-SE" dirty="0" smtClean="0"/>
              <a:t> has </a:t>
            </a:r>
            <a:r>
              <a:rPr lang="sv-SE" dirty="0" err="1" smtClean="0"/>
              <a:t>basically</a:t>
            </a:r>
            <a:r>
              <a:rPr lang="sv-SE" dirty="0" smtClean="0"/>
              <a:t> not </a:t>
            </a:r>
            <a:r>
              <a:rPr lang="sv-SE" dirty="0" err="1" smtClean="0"/>
              <a:t>changed</a:t>
            </a:r>
            <a:r>
              <a:rPr lang="sv-SE" dirty="0" smtClean="0"/>
              <a:t> </a:t>
            </a:r>
            <a:r>
              <a:rPr lang="sv-SE" dirty="0" err="1" smtClean="0"/>
              <a:t>with</a:t>
            </a:r>
            <a:r>
              <a:rPr lang="sv-SE" dirty="0" smtClean="0"/>
              <a:t> the S+MP </a:t>
            </a:r>
            <a:r>
              <a:rPr lang="sv-SE" dirty="0" err="1" smtClean="0"/>
              <a:t>minority</a:t>
            </a:r>
            <a:r>
              <a:rPr lang="sv-SE" dirty="0" smtClean="0"/>
              <a:t> </a:t>
            </a:r>
            <a:r>
              <a:rPr lang="sv-SE" dirty="0" err="1" smtClean="0"/>
              <a:t>government</a:t>
            </a:r>
            <a:r>
              <a:rPr lang="sv-SE" dirty="0" smtClean="0"/>
              <a:t> 2014.</a:t>
            </a:r>
          </a:p>
          <a:p>
            <a:endParaRPr lang="sv-SE" dirty="0"/>
          </a:p>
          <a:p>
            <a:r>
              <a:rPr lang="sv-SE" dirty="0" smtClean="0"/>
              <a:t>Strong </a:t>
            </a:r>
            <a:r>
              <a:rPr lang="sv-SE" dirty="0" err="1" smtClean="0"/>
              <a:t>work</a:t>
            </a:r>
            <a:r>
              <a:rPr lang="sv-SE" dirty="0" smtClean="0"/>
              <a:t> </a:t>
            </a:r>
            <a:r>
              <a:rPr lang="sv-SE" dirty="0" err="1" smtClean="0"/>
              <a:t>ethics</a:t>
            </a:r>
            <a:r>
              <a:rPr lang="sv-SE" dirty="0" smtClean="0"/>
              <a:t>. </a:t>
            </a:r>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4</a:t>
            </a:fld>
            <a:endParaRPr lang="sv-SE"/>
          </a:p>
        </p:txBody>
      </p:sp>
    </p:spTree>
    <p:extLst>
      <p:ext uri="{BB962C8B-B14F-4D97-AF65-F5344CB8AC3E}">
        <p14:creationId xmlns:p14="http://schemas.microsoft.com/office/powerpoint/2010/main" val="301419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8 </a:t>
            </a:r>
            <a:r>
              <a:rPr lang="sv-SE" dirty="0" err="1" smtClean="0"/>
              <a:t>MP’s</a:t>
            </a:r>
            <a:r>
              <a:rPr lang="sv-SE" dirty="0"/>
              <a:t> </a:t>
            </a:r>
            <a:r>
              <a:rPr lang="sv-SE" dirty="0" err="1" smtClean="0"/>
              <a:t>declared</a:t>
            </a:r>
            <a:r>
              <a:rPr lang="sv-SE" dirty="0" smtClean="0"/>
              <a:t> </a:t>
            </a:r>
            <a:r>
              <a:rPr lang="sv-SE" dirty="0" err="1" smtClean="0"/>
              <a:t>that</a:t>
            </a:r>
            <a:r>
              <a:rPr lang="sv-SE" dirty="0" smtClean="0"/>
              <a:t> </a:t>
            </a:r>
            <a:r>
              <a:rPr lang="sv-SE" dirty="0" err="1" smtClean="0"/>
              <a:t>they</a:t>
            </a:r>
            <a:r>
              <a:rPr lang="sv-SE" dirty="0" smtClean="0"/>
              <a:t> </a:t>
            </a:r>
            <a:r>
              <a:rPr lang="sv-SE" dirty="0" err="1" smtClean="0"/>
              <a:t>were</a:t>
            </a:r>
            <a:r>
              <a:rPr lang="sv-SE" dirty="0" smtClean="0"/>
              <a:t> in </a:t>
            </a:r>
            <a:r>
              <a:rPr lang="sv-SE" dirty="0" err="1" smtClean="0"/>
              <a:t>favour</a:t>
            </a:r>
            <a:r>
              <a:rPr lang="sv-SE" dirty="0" smtClean="0"/>
              <a:t> </a:t>
            </a:r>
            <a:r>
              <a:rPr lang="sv-SE" dirty="0" err="1" smtClean="0"/>
              <a:t>of</a:t>
            </a:r>
            <a:r>
              <a:rPr lang="sv-SE" dirty="0" smtClean="0"/>
              <a:t> BI </a:t>
            </a:r>
            <a:r>
              <a:rPr lang="sv-SE" dirty="0" err="1" smtClean="0"/>
              <a:t>before</a:t>
            </a:r>
            <a:r>
              <a:rPr lang="sv-SE" dirty="0" smtClean="0"/>
              <a:t> the </a:t>
            </a:r>
            <a:r>
              <a:rPr lang="sv-SE" dirty="0" err="1" smtClean="0"/>
              <a:t>election</a:t>
            </a:r>
            <a:r>
              <a:rPr lang="sv-SE" dirty="0" smtClean="0"/>
              <a:t> 2014, </a:t>
            </a:r>
            <a:r>
              <a:rPr lang="sv-SE" dirty="0" err="1" smtClean="0"/>
              <a:t>one</a:t>
            </a:r>
            <a:r>
              <a:rPr lang="sv-SE" dirty="0" smtClean="0"/>
              <a:t> Social </a:t>
            </a:r>
            <a:r>
              <a:rPr lang="sv-SE" dirty="0" err="1" smtClean="0"/>
              <a:t>Democrat</a:t>
            </a:r>
            <a:r>
              <a:rPr lang="sv-SE" dirty="0" smtClean="0"/>
              <a:t>, </a:t>
            </a:r>
            <a:r>
              <a:rPr lang="sv-SE" dirty="0" err="1" smtClean="0"/>
              <a:t>one</a:t>
            </a:r>
            <a:r>
              <a:rPr lang="sv-SE" dirty="0" smtClean="0"/>
              <a:t> </a:t>
            </a:r>
            <a:r>
              <a:rPr lang="sv-SE" dirty="0" err="1" smtClean="0"/>
              <a:t>Leftist</a:t>
            </a:r>
            <a:r>
              <a:rPr lang="sv-SE" dirty="0" smtClean="0"/>
              <a:t> and the rest Greens. A </a:t>
            </a:r>
            <a:r>
              <a:rPr lang="sv-SE" dirty="0" err="1" smtClean="0"/>
              <a:t>number</a:t>
            </a:r>
            <a:r>
              <a:rPr lang="sv-SE" dirty="0" smtClean="0"/>
              <a:t> </a:t>
            </a:r>
            <a:r>
              <a:rPr lang="sv-SE" dirty="0" err="1" smtClean="0"/>
              <a:t>of</a:t>
            </a:r>
            <a:r>
              <a:rPr lang="sv-SE" dirty="0" smtClean="0"/>
              <a:t> motions to </a:t>
            </a:r>
            <a:r>
              <a:rPr lang="sv-SE" dirty="0" err="1" smtClean="0"/>
              <a:t>Parliament</a:t>
            </a:r>
            <a:r>
              <a:rPr lang="sv-SE" dirty="0" smtClean="0"/>
              <a:t> by Green </a:t>
            </a:r>
            <a:r>
              <a:rPr lang="sv-SE" dirty="0" err="1" smtClean="0"/>
              <a:t>MP’s</a:t>
            </a:r>
            <a:r>
              <a:rPr lang="sv-SE" dirty="0" smtClean="0"/>
              <a:t> </a:t>
            </a:r>
            <a:r>
              <a:rPr lang="sv-SE" dirty="0" err="1" smtClean="0"/>
              <a:t>demanding</a:t>
            </a:r>
            <a:r>
              <a:rPr lang="sv-SE" dirty="0" smtClean="0"/>
              <a:t> Public </a:t>
            </a:r>
            <a:r>
              <a:rPr lang="sv-SE" dirty="0" err="1" smtClean="0"/>
              <a:t>Investigations</a:t>
            </a:r>
            <a:r>
              <a:rPr lang="sv-SE" dirty="0" smtClean="0"/>
              <a:t> and in </a:t>
            </a:r>
            <a:r>
              <a:rPr lang="sv-SE" dirty="0" err="1" smtClean="0"/>
              <a:t>some</a:t>
            </a:r>
            <a:r>
              <a:rPr lang="sv-SE" dirty="0" smtClean="0"/>
              <a:t> </a:t>
            </a:r>
            <a:r>
              <a:rPr lang="sv-SE" dirty="0" err="1" smtClean="0"/>
              <a:t>cases</a:t>
            </a:r>
            <a:r>
              <a:rPr lang="sv-SE" dirty="0" smtClean="0"/>
              <a:t> pilots, and </a:t>
            </a:r>
            <a:r>
              <a:rPr lang="sv-SE" dirty="0" err="1" smtClean="0"/>
              <a:t>also</a:t>
            </a:r>
            <a:r>
              <a:rPr lang="sv-SE" dirty="0" smtClean="0"/>
              <a:t> </a:t>
            </a:r>
            <a:r>
              <a:rPr lang="sv-SE" dirty="0" err="1" smtClean="0"/>
              <a:t>cap</a:t>
            </a:r>
            <a:r>
              <a:rPr lang="sv-SE" dirty="0" smtClean="0"/>
              <a:t> and dividend or </a:t>
            </a:r>
            <a:r>
              <a:rPr lang="sv-SE" dirty="0" err="1" smtClean="0"/>
              <a:t>similar</a:t>
            </a:r>
            <a:r>
              <a:rPr lang="sv-SE" dirty="0" smtClean="0"/>
              <a:t> </a:t>
            </a:r>
            <a:r>
              <a:rPr lang="sv-SE" dirty="0" err="1" smtClean="0"/>
              <a:t>fee</a:t>
            </a:r>
            <a:r>
              <a:rPr lang="sv-SE" dirty="0" smtClean="0"/>
              <a:t> and dividend systems for </a:t>
            </a:r>
            <a:r>
              <a:rPr lang="sv-SE" dirty="0" err="1" smtClean="0"/>
              <a:t>carbon</a:t>
            </a:r>
            <a:r>
              <a:rPr lang="sv-SE" dirty="0" smtClean="0"/>
              <a:t> </a:t>
            </a:r>
            <a:r>
              <a:rPr lang="sv-SE" dirty="0" err="1" smtClean="0"/>
              <a:t>dioxide</a:t>
            </a:r>
            <a:r>
              <a:rPr lang="sv-SE" dirty="0" smtClean="0"/>
              <a:t>, plus motions </a:t>
            </a:r>
            <a:r>
              <a:rPr lang="sv-SE" dirty="0" err="1" smtClean="0"/>
              <a:t>demanding</a:t>
            </a:r>
            <a:r>
              <a:rPr lang="sv-SE" dirty="0" smtClean="0"/>
              <a:t> </a:t>
            </a:r>
            <a:r>
              <a:rPr lang="sv-SE" dirty="0" err="1" smtClean="0"/>
              <a:t>that</a:t>
            </a:r>
            <a:r>
              <a:rPr lang="sv-SE" dirty="0" smtClean="0"/>
              <a:t> part </a:t>
            </a:r>
            <a:r>
              <a:rPr lang="sv-SE" dirty="0" err="1" smtClean="0"/>
              <a:t>of</a:t>
            </a:r>
            <a:r>
              <a:rPr lang="sv-SE" dirty="0" smtClean="0"/>
              <a:t> </a:t>
            </a:r>
            <a:r>
              <a:rPr lang="sv-SE" dirty="0" err="1" smtClean="0"/>
              <a:t>Sweden’s</a:t>
            </a:r>
            <a:r>
              <a:rPr lang="sv-SE" dirty="0" smtClean="0"/>
              <a:t> </a:t>
            </a:r>
            <a:r>
              <a:rPr lang="sv-SE" dirty="0" err="1" smtClean="0"/>
              <a:t>development</a:t>
            </a:r>
            <a:r>
              <a:rPr lang="sv-SE" dirty="0" smtClean="0"/>
              <a:t> </a:t>
            </a:r>
            <a:r>
              <a:rPr lang="sv-SE" dirty="0" err="1" smtClean="0"/>
              <a:t>aid</a:t>
            </a:r>
            <a:r>
              <a:rPr lang="sv-SE" dirty="0" smtClean="0"/>
              <a:t> </a:t>
            </a:r>
            <a:r>
              <a:rPr lang="sv-SE" dirty="0" err="1" smtClean="0"/>
              <a:t>would</a:t>
            </a:r>
            <a:r>
              <a:rPr lang="sv-SE" dirty="0" smtClean="0"/>
              <a:t> be </a:t>
            </a:r>
            <a:r>
              <a:rPr lang="sv-SE" dirty="0" err="1" smtClean="0"/>
              <a:t>unconditional</a:t>
            </a:r>
            <a:r>
              <a:rPr lang="sv-SE" dirty="0" smtClean="0"/>
              <a:t> cash transfers. </a:t>
            </a:r>
          </a:p>
          <a:p>
            <a:endParaRPr lang="sv-SE" dirty="0"/>
          </a:p>
          <a:p>
            <a:r>
              <a:rPr lang="sv-SE" dirty="0" smtClean="0"/>
              <a:t>2010-1014 </a:t>
            </a:r>
            <a:r>
              <a:rPr lang="sv-SE" dirty="0" err="1" smtClean="0"/>
              <a:t>when</a:t>
            </a:r>
            <a:r>
              <a:rPr lang="sv-SE" dirty="0" smtClean="0"/>
              <a:t> </a:t>
            </a:r>
            <a:r>
              <a:rPr lang="sv-SE" dirty="0" err="1" smtClean="0"/>
              <a:t>we</a:t>
            </a:r>
            <a:r>
              <a:rPr lang="sv-SE" dirty="0" smtClean="0"/>
              <a:t> </a:t>
            </a:r>
            <a:r>
              <a:rPr lang="sv-SE" dirty="0" err="1" smtClean="0"/>
              <a:t>were</a:t>
            </a:r>
            <a:r>
              <a:rPr lang="sv-SE" dirty="0" smtClean="0"/>
              <a:t> in opposition a </a:t>
            </a:r>
            <a:r>
              <a:rPr lang="sv-SE" dirty="0" err="1" smtClean="0"/>
              <a:t>few</a:t>
            </a:r>
            <a:r>
              <a:rPr lang="sv-SE" dirty="0" smtClean="0"/>
              <a:t> </a:t>
            </a:r>
            <a:r>
              <a:rPr lang="sv-SE" dirty="0" err="1" smtClean="0"/>
              <a:t>of</a:t>
            </a:r>
            <a:r>
              <a:rPr lang="sv-SE" dirty="0" smtClean="0"/>
              <a:t> </a:t>
            </a:r>
            <a:r>
              <a:rPr lang="sv-SE" dirty="0" err="1" smtClean="0"/>
              <a:t>us</a:t>
            </a:r>
            <a:r>
              <a:rPr lang="sv-SE" dirty="0" smtClean="0"/>
              <a:t> greens </a:t>
            </a:r>
            <a:r>
              <a:rPr lang="sv-SE" dirty="0" err="1" smtClean="0"/>
              <a:t>tried</a:t>
            </a:r>
            <a:r>
              <a:rPr lang="sv-SE" dirty="0" smtClean="0"/>
              <a:t> to </a:t>
            </a:r>
            <a:r>
              <a:rPr lang="sv-SE" dirty="0" err="1" smtClean="0"/>
              <a:t>raise</a:t>
            </a:r>
            <a:r>
              <a:rPr lang="sv-SE" dirty="0" smtClean="0"/>
              <a:t> the </a:t>
            </a:r>
            <a:r>
              <a:rPr lang="sv-SE" dirty="0" err="1" smtClean="0"/>
              <a:t>issue</a:t>
            </a:r>
            <a:r>
              <a:rPr lang="sv-SE" dirty="0" smtClean="0"/>
              <a:t> by </a:t>
            </a:r>
            <a:r>
              <a:rPr lang="sv-SE" dirty="0" err="1" smtClean="0"/>
              <a:t>writng</a:t>
            </a:r>
            <a:r>
              <a:rPr lang="sv-SE" dirty="0" smtClean="0"/>
              <a:t> </a:t>
            </a:r>
            <a:r>
              <a:rPr lang="sv-SE" dirty="0" err="1" smtClean="0"/>
              <a:t>questions</a:t>
            </a:r>
            <a:r>
              <a:rPr lang="sv-SE" dirty="0" smtClean="0"/>
              <a:t>, interpellations to ministers, </a:t>
            </a:r>
            <a:r>
              <a:rPr lang="sv-SE" dirty="0" err="1" smtClean="0"/>
              <a:t>thus</a:t>
            </a:r>
            <a:r>
              <a:rPr lang="sv-SE" dirty="0" smtClean="0"/>
              <a:t> </a:t>
            </a:r>
            <a:r>
              <a:rPr lang="sv-SE" dirty="0" err="1" smtClean="0"/>
              <a:t>forcing</a:t>
            </a:r>
            <a:r>
              <a:rPr lang="sv-SE" dirty="0" smtClean="0"/>
              <a:t> </a:t>
            </a:r>
            <a:r>
              <a:rPr lang="sv-SE" dirty="0" err="1" smtClean="0"/>
              <a:t>them</a:t>
            </a:r>
            <a:r>
              <a:rPr lang="sv-SE" dirty="0" smtClean="0"/>
              <a:t> to </a:t>
            </a:r>
            <a:r>
              <a:rPr lang="sv-SE" dirty="0" err="1" smtClean="0"/>
              <a:t>debate</a:t>
            </a:r>
            <a:r>
              <a:rPr lang="sv-SE" dirty="0" smtClean="0"/>
              <a:t>.</a:t>
            </a:r>
          </a:p>
          <a:p>
            <a:endParaRPr lang="sv-SE" dirty="0"/>
          </a:p>
          <a:p>
            <a:r>
              <a:rPr lang="sv-SE" dirty="0" smtClean="0"/>
              <a:t>Friår  - </a:t>
            </a:r>
            <a:r>
              <a:rPr lang="sv-SE" dirty="0" err="1" smtClean="0"/>
              <a:t>sabbatical</a:t>
            </a:r>
            <a:r>
              <a:rPr lang="sv-SE" dirty="0" smtClean="0"/>
              <a:t> </a:t>
            </a:r>
            <a:r>
              <a:rPr lang="sv-SE" dirty="0" err="1" smtClean="0"/>
              <a:t>year</a:t>
            </a:r>
            <a:r>
              <a:rPr lang="sv-SE" dirty="0" smtClean="0"/>
              <a:t>, an </a:t>
            </a:r>
            <a:r>
              <a:rPr lang="sv-SE" dirty="0" err="1" smtClean="0"/>
              <a:t>initiative</a:t>
            </a:r>
            <a:r>
              <a:rPr lang="sv-SE" dirty="0" smtClean="0"/>
              <a:t> by the Greens (</a:t>
            </a:r>
            <a:r>
              <a:rPr lang="sv-SE" dirty="0" err="1" smtClean="0"/>
              <a:t>initially</a:t>
            </a:r>
            <a:r>
              <a:rPr lang="sv-SE" dirty="0" smtClean="0"/>
              <a:t> </a:t>
            </a:r>
            <a:r>
              <a:rPr lang="sv-SE" dirty="0" err="1" smtClean="0"/>
              <a:t>suggested</a:t>
            </a:r>
            <a:r>
              <a:rPr lang="sv-SE" dirty="0" smtClean="0"/>
              <a:t> by Gösta Rehn) </a:t>
            </a:r>
            <a:r>
              <a:rPr lang="en-US" dirty="0"/>
              <a:t>He started to work as an economist for the </a:t>
            </a:r>
            <a:r>
              <a:rPr lang="en-US" dirty="0">
                <a:hlinkClick r:id="rId3" tooltip="Swedish Trade Union Confederation"/>
              </a:rPr>
              <a:t>Swedish Trade Union Confederation</a:t>
            </a:r>
            <a:r>
              <a:rPr lang="en-US" dirty="0"/>
              <a:t> in 1930, being this his full-time employment since 1943. From 1973 to his retirement, he was professor of </a:t>
            </a:r>
            <a:r>
              <a:rPr lang="en-US" dirty="0" err="1"/>
              <a:t>labour</a:t>
            </a:r>
            <a:r>
              <a:rPr lang="en-US" dirty="0"/>
              <a:t> market policy at the Institute of Social Research</a:t>
            </a:r>
            <a:r>
              <a:rPr lang="en-US" dirty="0" smtClean="0"/>
              <a:t>. 1974, OECD meeting. However, the LO demanded its abolition.</a:t>
            </a:r>
          </a:p>
          <a:p>
            <a:endParaRPr lang="en-US" dirty="0"/>
          </a:p>
          <a:p>
            <a:r>
              <a:rPr lang="en-US" dirty="0" smtClean="0"/>
              <a:t>Very difficult to initiate even a debate, no arguments.</a:t>
            </a:r>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5</a:t>
            </a:fld>
            <a:endParaRPr lang="sv-SE"/>
          </a:p>
        </p:txBody>
      </p:sp>
    </p:spTree>
    <p:extLst>
      <p:ext uri="{BB962C8B-B14F-4D97-AF65-F5344CB8AC3E}">
        <p14:creationId xmlns:p14="http://schemas.microsoft.com/office/powerpoint/2010/main" val="297654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smtClean="0"/>
              <a:t>All </a:t>
            </a:r>
            <a:r>
              <a:rPr lang="sv-SE" dirty="0" err="1" smtClean="0"/>
              <a:t>we</a:t>
            </a:r>
            <a:r>
              <a:rPr lang="sv-SE" dirty="0" smtClean="0"/>
              <a:t> </a:t>
            </a:r>
            <a:r>
              <a:rPr lang="sv-SE" dirty="0" err="1" smtClean="0"/>
              <a:t>hear</a:t>
            </a:r>
            <a:r>
              <a:rPr lang="sv-SE" dirty="0" smtClean="0"/>
              <a:t> is </a:t>
            </a:r>
            <a:r>
              <a:rPr lang="sv-SE" dirty="0" err="1" smtClean="0"/>
              <a:t>more</a:t>
            </a:r>
            <a:r>
              <a:rPr lang="sv-SE" dirty="0" smtClean="0"/>
              <a:t> </a:t>
            </a:r>
            <a:r>
              <a:rPr lang="sv-SE" dirty="0" err="1" smtClean="0"/>
              <a:t>of</a:t>
            </a:r>
            <a:r>
              <a:rPr lang="sv-SE" dirty="0" smtClean="0"/>
              <a:t> the same – </a:t>
            </a:r>
            <a:r>
              <a:rPr lang="sv-SE" dirty="0" err="1" smtClean="0"/>
              <a:t>create</a:t>
            </a:r>
            <a:r>
              <a:rPr lang="sv-SE" dirty="0" smtClean="0"/>
              <a:t> </a:t>
            </a:r>
            <a:r>
              <a:rPr lang="sv-SE" dirty="0" err="1" smtClean="0"/>
              <a:t>jobs</a:t>
            </a:r>
            <a:r>
              <a:rPr lang="sv-SE" dirty="0" smtClean="0"/>
              <a:t>, no </a:t>
            </a:r>
            <a:r>
              <a:rPr lang="sv-SE" dirty="0" err="1" smtClean="0"/>
              <a:t>matter</a:t>
            </a:r>
            <a:r>
              <a:rPr lang="sv-SE" dirty="0" smtClean="0"/>
              <a:t> </a:t>
            </a:r>
            <a:r>
              <a:rPr lang="sv-SE" dirty="0" err="1" smtClean="0"/>
              <a:t>if</a:t>
            </a:r>
            <a:r>
              <a:rPr lang="sv-SE" dirty="0" smtClean="0"/>
              <a:t> </a:t>
            </a:r>
            <a:r>
              <a:rPr lang="sv-SE" dirty="0" err="1" smtClean="0"/>
              <a:t>they</a:t>
            </a:r>
            <a:r>
              <a:rPr lang="sv-SE" dirty="0" smtClean="0"/>
              <a:t> </a:t>
            </a:r>
            <a:r>
              <a:rPr lang="sv-SE" dirty="0" err="1" smtClean="0"/>
              <a:t>are</a:t>
            </a:r>
            <a:r>
              <a:rPr lang="sv-SE" dirty="0" smtClean="0"/>
              <a:t> </a:t>
            </a:r>
            <a:r>
              <a:rPr lang="sv-SE" dirty="0" err="1" smtClean="0"/>
              <a:t>needed</a:t>
            </a:r>
            <a:r>
              <a:rPr lang="sv-SE" dirty="0" smtClean="0"/>
              <a:t> or </a:t>
            </a:r>
            <a:r>
              <a:rPr lang="sv-SE" dirty="0" err="1" smtClean="0"/>
              <a:t>useful</a:t>
            </a:r>
            <a:r>
              <a:rPr lang="sv-SE" dirty="0" smtClean="0"/>
              <a:t>.</a:t>
            </a:r>
          </a:p>
          <a:p>
            <a:endParaRPr lang="sv-SE" dirty="0"/>
          </a:p>
          <a:p>
            <a:r>
              <a:rPr lang="sv-SE" dirty="0" err="1" smtClean="0"/>
              <a:t>Why</a:t>
            </a:r>
            <a:r>
              <a:rPr lang="sv-SE" dirty="0" smtClean="0"/>
              <a:t>?! </a:t>
            </a:r>
            <a:br>
              <a:rPr lang="sv-SE" dirty="0" smtClean="0"/>
            </a:br>
            <a:endParaRPr lang="sv-SE" dirty="0" smtClean="0"/>
          </a:p>
          <a:p>
            <a:r>
              <a:rPr lang="sv-SE" dirty="0" smtClean="0"/>
              <a:t>Strong consensus </a:t>
            </a:r>
            <a:r>
              <a:rPr lang="sv-SE" dirty="0" err="1" smtClean="0"/>
              <a:t>culture</a:t>
            </a:r>
            <a:r>
              <a:rPr lang="sv-SE" dirty="0" smtClean="0"/>
              <a:t> in Sweden. </a:t>
            </a:r>
            <a:r>
              <a:rPr lang="sv-SE" dirty="0" err="1" smtClean="0"/>
              <a:t>Loyalty</a:t>
            </a:r>
            <a:r>
              <a:rPr lang="sv-SE" dirty="0" smtClean="0"/>
              <a:t> </a:t>
            </a:r>
            <a:r>
              <a:rPr lang="sv-SE" dirty="0" err="1" smtClean="0"/>
              <a:t>with</a:t>
            </a:r>
            <a:r>
              <a:rPr lang="sv-SE" dirty="0" smtClean="0"/>
              <a:t> party </a:t>
            </a:r>
            <a:r>
              <a:rPr lang="sv-SE" dirty="0" err="1" smtClean="0"/>
              <a:t>elites</a:t>
            </a:r>
            <a:r>
              <a:rPr lang="sv-SE" dirty="0" smtClean="0"/>
              <a: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6</a:t>
            </a:fld>
            <a:endParaRPr lang="sv-SE"/>
          </a:p>
        </p:txBody>
      </p:sp>
    </p:spTree>
    <p:extLst>
      <p:ext uri="{BB962C8B-B14F-4D97-AF65-F5344CB8AC3E}">
        <p14:creationId xmlns:p14="http://schemas.microsoft.com/office/powerpoint/2010/main" val="21577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smtClean="0"/>
              <a:t>All </a:t>
            </a:r>
            <a:r>
              <a:rPr lang="sv-SE" dirty="0" err="1" smtClean="0"/>
              <a:t>we</a:t>
            </a:r>
            <a:r>
              <a:rPr lang="sv-SE" dirty="0" smtClean="0"/>
              <a:t> </a:t>
            </a:r>
            <a:r>
              <a:rPr lang="sv-SE" dirty="0" err="1" smtClean="0"/>
              <a:t>hear</a:t>
            </a:r>
            <a:r>
              <a:rPr lang="sv-SE" dirty="0" smtClean="0"/>
              <a:t> is </a:t>
            </a:r>
            <a:r>
              <a:rPr lang="sv-SE" dirty="0" err="1" smtClean="0"/>
              <a:t>more</a:t>
            </a:r>
            <a:r>
              <a:rPr lang="sv-SE" dirty="0" smtClean="0"/>
              <a:t> </a:t>
            </a:r>
            <a:r>
              <a:rPr lang="sv-SE" dirty="0" err="1" smtClean="0"/>
              <a:t>of</a:t>
            </a:r>
            <a:r>
              <a:rPr lang="sv-SE" dirty="0" smtClean="0"/>
              <a:t> the same – </a:t>
            </a:r>
            <a:r>
              <a:rPr lang="sv-SE" dirty="0" err="1" smtClean="0"/>
              <a:t>create</a:t>
            </a:r>
            <a:r>
              <a:rPr lang="sv-SE" dirty="0" smtClean="0"/>
              <a:t> </a:t>
            </a:r>
            <a:r>
              <a:rPr lang="sv-SE" dirty="0" err="1" smtClean="0"/>
              <a:t>jobs</a:t>
            </a:r>
            <a:r>
              <a:rPr lang="sv-SE" dirty="0" smtClean="0"/>
              <a:t>, no </a:t>
            </a:r>
            <a:r>
              <a:rPr lang="sv-SE" dirty="0" err="1" smtClean="0"/>
              <a:t>matter</a:t>
            </a:r>
            <a:r>
              <a:rPr lang="sv-SE" dirty="0" smtClean="0"/>
              <a:t> </a:t>
            </a:r>
            <a:r>
              <a:rPr lang="sv-SE" dirty="0" err="1" smtClean="0"/>
              <a:t>if</a:t>
            </a:r>
            <a:r>
              <a:rPr lang="sv-SE" dirty="0" smtClean="0"/>
              <a:t> </a:t>
            </a:r>
            <a:r>
              <a:rPr lang="sv-SE" dirty="0" err="1" smtClean="0"/>
              <a:t>they</a:t>
            </a:r>
            <a:r>
              <a:rPr lang="sv-SE" dirty="0" smtClean="0"/>
              <a:t> </a:t>
            </a:r>
            <a:r>
              <a:rPr lang="sv-SE" dirty="0" err="1" smtClean="0"/>
              <a:t>are</a:t>
            </a:r>
            <a:r>
              <a:rPr lang="sv-SE" dirty="0" smtClean="0"/>
              <a:t> </a:t>
            </a:r>
            <a:r>
              <a:rPr lang="sv-SE" dirty="0" err="1" smtClean="0"/>
              <a:t>needed</a:t>
            </a:r>
            <a:r>
              <a:rPr lang="sv-SE" dirty="0" smtClean="0"/>
              <a:t> or </a:t>
            </a:r>
            <a:r>
              <a:rPr lang="sv-SE" dirty="0" err="1" smtClean="0"/>
              <a:t>useful</a:t>
            </a:r>
            <a:r>
              <a:rPr lang="sv-SE" dirty="0" smtClean="0"/>
              <a:t>.</a:t>
            </a:r>
          </a:p>
          <a:p>
            <a:endParaRPr lang="sv-SE" dirty="0"/>
          </a:p>
          <a:p>
            <a:r>
              <a:rPr lang="sv-SE" dirty="0" err="1" smtClean="0"/>
              <a:t>Why</a:t>
            </a:r>
            <a:r>
              <a:rPr lang="sv-SE" dirty="0" smtClean="0"/>
              <a:t>?! </a:t>
            </a:r>
            <a:br>
              <a:rPr lang="sv-SE" dirty="0" smtClean="0"/>
            </a:br>
            <a:endParaRPr lang="sv-SE" dirty="0" smtClean="0"/>
          </a:p>
          <a:p>
            <a:r>
              <a:rPr lang="sv-SE" dirty="0" smtClean="0"/>
              <a:t>Strong consensus </a:t>
            </a:r>
            <a:r>
              <a:rPr lang="sv-SE" dirty="0" err="1" smtClean="0"/>
              <a:t>culture</a:t>
            </a:r>
            <a:r>
              <a:rPr lang="sv-SE" dirty="0" smtClean="0"/>
              <a:t> in Sweden. </a:t>
            </a:r>
            <a:r>
              <a:rPr lang="sv-SE" dirty="0" err="1" smtClean="0"/>
              <a:t>Loyalty</a:t>
            </a:r>
            <a:r>
              <a:rPr lang="sv-SE" dirty="0" smtClean="0"/>
              <a:t> </a:t>
            </a:r>
            <a:r>
              <a:rPr lang="sv-SE" dirty="0" err="1" smtClean="0"/>
              <a:t>with</a:t>
            </a:r>
            <a:r>
              <a:rPr lang="sv-SE" dirty="0" smtClean="0"/>
              <a:t> party </a:t>
            </a:r>
            <a:r>
              <a:rPr lang="sv-SE" dirty="0" err="1" smtClean="0"/>
              <a:t>elites</a:t>
            </a:r>
            <a:r>
              <a:rPr lang="sv-SE" dirty="0" smtClean="0"/>
              <a: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7</a:t>
            </a:fld>
            <a:endParaRPr lang="sv-SE"/>
          </a:p>
        </p:txBody>
      </p:sp>
    </p:spTree>
    <p:extLst>
      <p:ext uri="{BB962C8B-B14F-4D97-AF65-F5344CB8AC3E}">
        <p14:creationId xmlns:p14="http://schemas.microsoft.com/office/powerpoint/2010/main" val="226594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err="1" smtClean="0"/>
              <a:t>One</a:t>
            </a:r>
            <a:r>
              <a:rPr lang="sv-SE" dirty="0" smtClean="0"/>
              <a:t> </a:t>
            </a:r>
            <a:r>
              <a:rPr lang="sv-SE" dirty="0" err="1" smtClean="0"/>
              <a:t>component</a:t>
            </a:r>
            <a:r>
              <a:rPr lang="sv-SE" dirty="0" smtClean="0"/>
              <a:t> </a:t>
            </a:r>
            <a:r>
              <a:rPr lang="sv-SE" dirty="0" err="1" smtClean="0"/>
              <a:t>contributing</a:t>
            </a:r>
            <a:r>
              <a:rPr lang="sv-SE" dirty="0" smtClean="0"/>
              <a:t> to the </a:t>
            </a:r>
            <a:r>
              <a:rPr lang="sv-SE" dirty="0" err="1" smtClean="0"/>
              <a:t>anxious</a:t>
            </a:r>
            <a:r>
              <a:rPr lang="sv-SE" dirty="0" smtClean="0"/>
              <a:t> and </a:t>
            </a:r>
            <a:r>
              <a:rPr lang="sv-SE" dirty="0" err="1" smtClean="0"/>
              <a:t>coward</a:t>
            </a:r>
            <a:r>
              <a:rPr lang="sv-SE" dirty="0" smtClean="0"/>
              <a:t> </a:t>
            </a:r>
            <a:r>
              <a:rPr lang="sv-SE" dirty="0" err="1" smtClean="0"/>
              <a:t>attitude</a:t>
            </a:r>
            <a:r>
              <a:rPr lang="sv-SE" dirty="0" smtClean="0"/>
              <a:t>: the </a:t>
            </a:r>
            <a:r>
              <a:rPr lang="sv-SE" dirty="0" err="1" smtClean="0"/>
              <a:t>revolving</a:t>
            </a:r>
            <a:r>
              <a:rPr lang="sv-SE" dirty="0" smtClean="0"/>
              <a:t> doors </a:t>
            </a:r>
            <a:r>
              <a:rPr lang="sv-SE" dirty="0" err="1" smtClean="0"/>
              <a:t>between</a:t>
            </a:r>
            <a:r>
              <a:rPr lang="sv-SE" dirty="0" smtClean="0"/>
              <a:t> </a:t>
            </a:r>
            <a:r>
              <a:rPr lang="sv-SE" dirty="0" err="1" smtClean="0"/>
              <a:t>politics</a:t>
            </a:r>
            <a:r>
              <a:rPr lang="sv-SE" dirty="0" smtClean="0"/>
              <a:t> and </a:t>
            </a:r>
            <a:r>
              <a:rPr lang="sv-SE" dirty="0" err="1" smtClean="0"/>
              <a:t>big</a:t>
            </a:r>
            <a:r>
              <a:rPr lang="sv-SE" dirty="0" smtClean="0"/>
              <a:t> business and lobby </a:t>
            </a:r>
            <a:r>
              <a:rPr lang="sv-SE" dirty="0" err="1" smtClean="0"/>
              <a:t>agencies</a:t>
            </a:r>
            <a:r>
              <a:rPr lang="sv-SE" dirty="0" smtClean="0"/>
              <a:t>.</a:t>
            </a:r>
          </a:p>
          <a:p>
            <a:endParaRPr lang="sv-SE" dirty="0"/>
          </a:p>
          <a:p>
            <a:r>
              <a:rPr lang="sv-SE" dirty="0"/>
              <a:t>Ulf "Lill-</a:t>
            </a:r>
            <a:r>
              <a:rPr lang="sv-SE" dirty="0" err="1"/>
              <a:t>Pröjsarn</a:t>
            </a:r>
            <a:r>
              <a:rPr lang="sv-SE" dirty="0"/>
              <a:t>" </a:t>
            </a:r>
            <a:r>
              <a:rPr lang="sv-SE" dirty="0" smtClean="0"/>
              <a:t>Nilsson, ABBA-Frida, Anders Hedberg 1979</a:t>
            </a:r>
          </a:p>
          <a:p>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8</a:t>
            </a:fld>
            <a:endParaRPr lang="sv-SE"/>
          </a:p>
        </p:txBody>
      </p:sp>
    </p:spTree>
    <p:extLst>
      <p:ext uri="{BB962C8B-B14F-4D97-AF65-F5344CB8AC3E}">
        <p14:creationId xmlns:p14="http://schemas.microsoft.com/office/powerpoint/2010/main" val="192420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Something</a:t>
            </a:r>
            <a:r>
              <a:rPr lang="sv-SE" dirty="0" smtClean="0"/>
              <a:t> has </a:t>
            </a:r>
            <a:r>
              <a:rPr lang="sv-SE" dirty="0" err="1" smtClean="0"/>
              <a:t>happened</a:t>
            </a:r>
            <a:r>
              <a:rPr lang="sv-SE" dirty="0" smtClean="0"/>
              <a:t>!</a:t>
            </a:r>
          </a:p>
          <a:p>
            <a:endParaRPr lang="sv-SE" dirty="0" smtClean="0"/>
          </a:p>
          <a:p>
            <a:r>
              <a:rPr lang="sv-SE" dirty="0" err="1" smtClean="0"/>
              <a:t>Networks</a:t>
            </a:r>
            <a:r>
              <a:rPr lang="sv-SE" dirty="0" smtClean="0"/>
              <a:t> </a:t>
            </a:r>
            <a:r>
              <a:rPr lang="sv-SE" dirty="0" err="1"/>
              <a:t>are</a:t>
            </a:r>
            <a:r>
              <a:rPr lang="sv-SE" dirty="0"/>
              <a:t> </a:t>
            </a:r>
            <a:r>
              <a:rPr lang="sv-SE" dirty="0" err="1"/>
              <a:t>established</a:t>
            </a:r>
            <a:r>
              <a:rPr lang="sv-SE" dirty="0"/>
              <a:t> and </a:t>
            </a:r>
            <a:r>
              <a:rPr lang="sv-SE" dirty="0" err="1"/>
              <a:t>grow</a:t>
            </a:r>
            <a:r>
              <a:rPr lang="sv-SE" dirty="0"/>
              <a:t>. </a:t>
            </a:r>
            <a:r>
              <a:rPr lang="sv-SE" dirty="0" err="1"/>
              <a:t>Surge</a:t>
            </a:r>
            <a:r>
              <a:rPr lang="sv-SE" dirty="0"/>
              <a:t> in </a:t>
            </a:r>
            <a:r>
              <a:rPr lang="sv-SE" dirty="0" err="1"/>
              <a:t>interest</a:t>
            </a:r>
            <a:r>
              <a:rPr lang="sv-SE" dirty="0"/>
              <a:t> </a:t>
            </a:r>
            <a:r>
              <a:rPr lang="sv-SE" dirty="0" err="1"/>
              <a:t>since</a:t>
            </a:r>
            <a:r>
              <a:rPr lang="sv-SE" dirty="0"/>
              <a:t> </a:t>
            </a:r>
            <a:r>
              <a:rPr lang="sv-SE" dirty="0" err="1"/>
              <a:t>somewhere</a:t>
            </a:r>
            <a:r>
              <a:rPr lang="sv-SE" dirty="0"/>
              <a:t> round 2012. Guy Standing </a:t>
            </a:r>
            <a:r>
              <a:rPr lang="sv-SE" dirty="0" err="1"/>
              <a:t>attracts</a:t>
            </a:r>
            <a:r>
              <a:rPr lang="sv-SE" dirty="0"/>
              <a:t> </a:t>
            </a:r>
            <a:r>
              <a:rPr lang="sv-SE" dirty="0" err="1"/>
              <a:t>large</a:t>
            </a:r>
            <a:r>
              <a:rPr lang="sv-SE" dirty="0"/>
              <a:t> </a:t>
            </a:r>
            <a:r>
              <a:rPr lang="sv-SE" dirty="0" err="1"/>
              <a:t>audiences</a:t>
            </a:r>
            <a:r>
              <a:rPr lang="sv-SE" dirty="0"/>
              <a:t> and is </a:t>
            </a:r>
            <a:r>
              <a:rPr lang="sv-SE" dirty="0" err="1"/>
              <a:t>invited</a:t>
            </a:r>
            <a:r>
              <a:rPr lang="sv-SE" dirty="0"/>
              <a:t> to mainstream events.</a:t>
            </a:r>
          </a:p>
          <a:p>
            <a:endParaRPr lang="sv-SE" dirty="0"/>
          </a:p>
          <a:p>
            <a:r>
              <a:rPr lang="sv-SE" dirty="0" err="1"/>
              <a:t>Pirate</a:t>
            </a:r>
            <a:r>
              <a:rPr lang="sv-SE" dirty="0"/>
              <a:t> party and </a:t>
            </a:r>
            <a:r>
              <a:rPr lang="sv-SE" dirty="0" err="1"/>
              <a:t>others</a:t>
            </a:r>
            <a:r>
              <a:rPr lang="sv-SE" dirty="0"/>
              <a:t> </a:t>
            </a:r>
            <a:r>
              <a:rPr lang="sv-SE" dirty="0" err="1"/>
              <a:t>that</a:t>
            </a:r>
            <a:r>
              <a:rPr lang="sv-SE" dirty="0"/>
              <a:t> </a:t>
            </a:r>
            <a:r>
              <a:rPr lang="sv-SE" dirty="0" err="1"/>
              <a:t>are</a:t>
            </a:r>
            <a:r>
              <a:rPr lang="sv-SE" dirty="0"/>
              <a:t> still not in </a:t>
            </a:r>
            <a:r>
              <a:rPr lang="sv-SE" dirty="0" err="1"/>
              <a:t>Parliament</a:t>
            </a:r>
            <a:r>
              <a:rPr lang="sv-SE" dirty="0" smtClean="0"/>
              <a:t>.</a:t>
            </a:r>
          </a:p>
          <a:p>
            <a:endParaRPr lang="sv-SE" dirty="0"/>
          </a:p>
          <a:p>
            <a:r>
              <a:rPr lang="sv-SE" dirty="0" err="1" smtClean="0"/>
              <a:t>Articles</a:t>
            </a:r>
            <a:r>
              <a:rPr lang="sv-SE" dirty="0" smtClean="0"/>
              <a:t> in mainstream media, </a:t>
            </a:r>
            <a:r>
              <a:rPr lang="sv-SE" dirty="0" err="1" smtClean="0"/>
              <a:t>various</a:t>
            </a:r>
            <a:r>
              <a:rPr lang="sv-SE" dirty="0" smtClean="0"/>
              <a:t> </a:t>
            </a:r>
            <a:r>
              <a:rPr lang="sv-SE" dirty="0" err="1" smtClean="0"/>
              <a:t>political</a:t>
            </a:r>
            <a:r>
              <a:rPr lang="sv-SE" dirty="0" smtClean="0"/>
              <a:t> positions.</a:t>
            </a:r>
          </a:p>
          <a:p>
            <a:endParaRPr lang="sv-SE" dirty="0"/>
          </a:p>
          <a:p>
            <a:r>
              <a:rPr lang="sv-SE" dirty="0" err="1" smtClean="0"/>
              <a:t>Digitalisation</a:t>
            </a:r>
            <a:r>
              <a:rPr lang="sv-SE" dirty="0" smtClean="0"/>
              <a:t>.</a:t>
            </a:r>
            <a:endParaRPr lang="sv-SE" dirty="0"/>
          </a:p>
          <a:p>
            <a:endParaRPr lang="sv-SE" dirty="0"/>
          </a:p>
          <a:p>
            <a:r>
              <a:rPr lang="sv-SE" dirty="0" err="1"/>
              <a:t>Even</a:t>
            </a:r>
            <a:r>
              <a:rPr lang="sv-SE" dirty="0"/>
              <a:t> new party.</a:t>
            </a:r>
          </a:p>
          <a:p>
            <a:endParaRPr lang="sv-SE" dirty="0"/>
          </a:p>
          <a:p>
            <a:r>
              <a:rPr lang="sv-SE" dirty="0"/>
              <a:t>Will the </a:t>
            </a:r>
            <a:r>
              <a:rPr lang="sv-SE" dirty="0" err="1"/>
              <a:t>established</a:t>
            </a:r>
            <a:r>
              <a:rPr lang="sv-SE" dirty="0"/>
              <a:t> </a:t>
            </a:r>
            <a:r>
              <a:rPr lang="sv-SE" dirty="0" err="1"/>
              <a:t>parties</a:t>
            </a:r>
            <a:r>
              <a:rPr lang="sv-SE" dirty="0"/>
              <a:t> get it? Or </a:t>
            </a:r>
            <a:r>
              <a:rPr lang="sv-SE" dirty="0" err="1"/>
              <a:t>continue</a:t>
            </a:r>
            <a:r>
              <a:rPr lang="sv-SE" dirty="0"/>
              <a:t> </a:t>
            </a:r>
            <a:r>
              <a:rPr lang="sv-SE" dirty="0" err="1"/>
              <a:t>with</a:t>
            </a:r>
            <a:r>
              <a:rPr lang="sv-SE" dirty="0"/>
              <a:t> </a:t>
            </a:r>
            <a:r>
              <a:rPr lang="sv-SE" dirty="0" err="1"/>
              <a:t>more</a:t>
            </a:r>
            <a:r>
              <a:rPr lang="sv-SE" dirty="0"/>
              <a:t> </a:t>
            </a:r>
            <a:r>
              <a:rPr lang="sv-SE" dirty="0" err="1"/>
              <a:t>of</a:t>
            </a:r>
            <a:r>
              <a:rPr lang="sv-SE" dirty="0"/>
              <a:t> the same</a:t>
            </a:r>
            <a:r>
              <a:rPr lang="sv-SE" dirty="0" smtClean="0"/>
              <a:t>.</a:t>
            </a:r>
          </a:p>
          <a:p>
            <a:endParaRPr lang="sv-SE" dirty="0"/>
          </a:p>
          <a:p>
            <a:r>
              <a:rPr lang="sv-SE" dirty="0"/>
              <a:t>I </a:t>
            </a:r>
            <a:r>
              <a:rPr lang="sv-SE" dirty="0" err="1"/>
              <a:t>don’t</a:t>
            </a:r>
            <a:r>
              <a:rPr lang="sv-SE" dirty="0"/>
              <a:t> </a:t>
            </a:r>
            <a:r>
              <a:rPr lang="sv-SE" dirty="0" err="1"/>
              <a:t>think</a:t>
            </a:r>
            <a:r>
              <a:rPr lang="sv-SE" dirty="0"/>
              <a:t> Sweden </a:t>
            </a:r>
            <a:r>
              <a:rPr lang="sv-SE" dirty="0" err="1"/>
              <a:t>will</a:t>
            </a:r>
            <a:r>
              <a:rPr lang="sv-SE" dirty="0"/>
              <a:t> </a:t>
            </a:r>
            <a:r>
              <a:rPr lang="sv-SE" dirty="0" err="1"/>
              <a:t>catch</a:t>
            </a:r>
            <a:r>
              <a:rPr lang="sv-SE" dirty="0"/>
              <a:t> </a:t>
            </a:r>
            <a:r>
              <a:rPr lang="sv-SE" dirty="0" err="1"/>
              <a:t>up</a:t>
            </a:r>
            <a:r>
              <a:rPr lang="sv-SE" dirty="0"/>
              <a:t> </a:t>
            </a:r>
            <a:r>
              <a:rPr lang="sv-SE" dirty="0" err="1"/>
              <a:t>but</a:t>
            </a:r>
            <a:r>
              <a:rPr lang="sv-SE" dirty="0"/>
              <a:t> I </a:t>
            </a:r>
            <a:r>
              <a:rPr lang="sv-SE" dirty="0" err="1"/>
              <a:t>hope</a:t>
            </a:r>
            <a:r>
              <a:rPr lang="sv-SE" dirty="0"/>
              <a:t> to be proven </a:t>
            </a:r>
            <a:r>
              <a:rPr lang="sv-SE" dirty="0" err="1"/>
              <a:t>wrong</a:t>
            </a:r>
            <a:r>
              <a:rPr lang="sv-SE" dirty="0" smtClean="0"/>
              <a:t>.</a:t>
            </a:r>
          </a:p>
          <a:p>
            <a:endParaRPr lang="sv-SE" dirty="0"/>
          </a:p>
          <a:p>
            <a:r>
              <a:rPr lang="sv-SE" dirty="0" smtClean="0"/>
              <a:t>I </a:t>
            </a:r>
            <a:r>
              <a:rPr lang="sv-SE" dirty="0" err="1" smtClean="0"/>
              <a:t>don’t</a:t>
            </a:r>
            <a:r>
              <a:rPr lang="sv-SE" dirty="0" smtClean="0"/>
              <a:t> </a:t>
            </a:r>
            <a:r>
              <a:rPr lang="sv-SE" dirty="0" err="1" smtClean="0"/>
              <a:t>see</a:t>
            </a:r>
            <a:r>
              <a:rPr lang="sv-SE" dirty="0" smtClean="0"/>
              <a:t> </a:t>
            </a:r>
            <a:r>
              <a:rPr lang="sv-SE" dirty="0" err="1" smtClean="0"/>
              <a:t>anyone</a:t>
            </a:r>
            <a:r>
              <a:rPr lang="sv-SE" dirty="0" smtClean="0"/>
              <a:t> coming in the </a:t>
            </a:r>
            <a:r>
              <a:rPr lang="sv-SE" dirty="0" err="1" smtClean="0"/>
              <a:t>established</a:t>
            </a:r>
            <a:r>
              <a:rPr lang="sv-SE" dirty="0" smtClean="0"/>
              <a:t> </a:t>
            </a:r>
            <a:r>
              <a:rPr lang="sv-SE" dirty="0" err="1" smtClean="0"/>
              <a:t>parties</a:t>
            </a:r>
            <a:r>
              <a:rPr lang="sv-SE" dirty="0" smtClean="0"/>
              <a:t>, </a:t>
            </a:r>
            <a:r>
              <a:rPr lang="sv-SE" dirty="0" err="1" smtClean="0"/>
              <a:t>such</a:t>
            </a:r>
            <a:r>
              <a:rPr lang="sv-SE" dirty="0" smtClean="0"/>
              <a:t> as </a:t>
            </a:r>
            <a:r>
              <a:rPr lang="sv-SE" dirty="0" err="1" smtClean="0"/>
              <a:t>Corbyn</a:t>
            </a:r>
            <a:r>
              <a:rPr lang="sv-SE" dirty="0" smtClean="0"/>
              <a:t>, </a:t>
            </a:r>
            <a:r>
              <a:rPr lang="sv-SE" dirty="0" err="1" smtClean="0"/>
              <a:t>but</a:t>
            </a:r>
            <a:r>
              <a:rPr lang="sv-SE" dirty="0" smtClean="0"/>
              <a:t> </a:t>
            </a:r>
            <a:r>
              <a:rPr lang="sv-SE" dirty="0" err="1" smtClean="0"/>
              <a:t>who</a:t>
            </a:r>
            <a:r>
              <a:rPr lang="sv-SE" dirty="0" smtClean="0"/>
              <a:t> </a:t>
            </a:r>
            <a:r>
              <a:rPr lang="sv-SE" dirty="0" err="1" smtClean="0"/>
              <a:t>knows</a:t>
            </a:r>
            <a:r>
              <a:rPr lang="sv-SE" dirty="0" smtClean="0"/>
              <a:t>?</a:t>
            </a:r>
            <a:endParaRPr lang="sv-SE" dirty="0"/>
          </a:p>
          <a:p>
            <a:endParaRPr lang="sv-SE" dirty="0" smtClean="0"/>
          </a:p>
          <a:p>
            <a:r>
              <a:rPr lang="sv-SE" dirty="0" smtClean="0"/>
              <a:t>Generation </a:t>
            </a:r>
            <a:r>
              <a:rPr lang="sv-SE" dirty="0" err="1" smtClean="0"/>
              <a:t>shift</a:t>
            </a:r>
            <a:r>
              <a:rPr lang="sv-SE" dirty="0" smtClean="0"/>
              <a:t>?</a:t>
            </a:r>
            <a:endParaRPr lang="sv-SE" dirty="0"/>
          </a:p>
        </p:txBody>
      </p:sp>
      <p:sp>
        <p:nvSpPr>
          <p:cNvPr id="4" name="Platshållare för bildnummer 3"/>
          <p:cNvSpPr>
            <a:spLocks noGrp="1"/>
          </p:cNvSpPr>
          <p:nvPr>
            <p:ph type="sldNum" sz="quarter" idx="10"/>
          </p:nvPr>
        </p:nvSpPr>
        <p:spPr/>
        <p:txBody>
          <a:bodyPr/>
          <a:lstStyle/>
          <a:p>
            <a:fld id="{03266150-FA26-45B5-BF0B-186B42A09DC9}" type="slidenum">
              <a:rPr lang="sv-SE" smtClean="0"/>
              <a:t>9</a:t>
            </a:fld>
            <a:endParaRPr lang="sv-SE"/>
          </a:p>
        </p:txBody>
      </p:sp>
    </p:spTree>
    <p:extLst>
      <p:ext uri="{BB962C8B-B14F-4D97-AF65-F5344CB8AC3E}">
        <p14:creationId xmlns:p14="http://schemas.microsoft.com/office/powerpoint/2010/main" val="3412037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sv-SE" smtClean="0"/>
              <a:t>Klicka här för att ändra format</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p:txBody>
          <a:bodyPr/>
          <a:lstStyle/>
          <a:p>
            <a:fld id="{52466975-C014-42E5-BFA6-B8D5FDD3B81F}" type="datetimeFigureOut">
              <a:rPr lang="sv-SE"/>
              <a:t>2016-09-20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52466975-C014-42E5-BFA6-B8D5FDD3B81F}" type="datetimeFigureOut">
              <a:rPr lang="sv-SE"/>
              <a:t>2016-09-20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52466975-C014-42E5-BFA6-B8D5FDD3B81F}" type="datetimeFigureOut">
              <a:rPr lang="sv-SE"/>
              <a:t>2016-09-20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sv-SE" smtClean="0"/>
              <a:t>Klicka här för att ändra format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52466975-C014-42E5-BFA6-B8D5FDD3B81F}" type="datetimeFigureOut">
              <a:rPr lang="sv-SE"/>
              <a:t>2016-09-20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sv-SE" smtClean="0"/>
              <a:t>Klicka här för att ändra format</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52466975-C014-42E5-BFA6-B8D5FDD3B81F}" type="datetimeFigureOut">
              <a:rPr lang="sv-SE"/>
              <a:t>2016-09-20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Date Placeholder 4"/>
          <p:cNvSpPr>
            <a:spLocks noGrp="1"/>
          </p:cNvSpPr>
          <p:nvPr>
            <p:ph type="dt" sz="half" idx="10"/>
          </p:nvPr>
        </p:nvSpPr>
        <p:spPr/>
        <p:txBody>
          <a:bodyPr/>
          <a:lstStyle/>
          <a:p>
            <a:fld id="{52466975-C014-42E5-BFA6-B8D5FDD3B81F}" type="datetimeFigureOut">
              <a:rPr lang="sv-SE"/>
              <a:t>2016-09-20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7" name="Date Placeholder 6"/>
          <p:cNvSpPr>
            <a:spLocks noGrp="1"/>
          </p:cNvSpPr>
          <p:nvPr>
            <p:ph type="dt" sz="half" idx="10"/>
          </p:nvPr>
        </p:nvSpPr>
        <p:spPr/>
        <p:txBody>
          <a:bodyPr/>
          <a:lstStyle/>
          <a:p>
            <a:fld id="{52466975-C014-42E5-BFA6-B8D5FDD3B81F}" type="datetimeFigureOut">
              <a:rPr lang="sv-SE"/>
              <a:t>2016-09-20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52466975-C014-42E5-BFA6-B8D5FDD3B81F}" type="datetimeFigureOut">
              <a:rPr lang="sv-SE"/>
              <a:t>2016-09-20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sv-SE"/>
              <a:t>2016-09-20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522413" y="189723"/>
            <a:ext cx="9144000" cy="1144556"/>
          </a:xfrm>
        </p:spPr>
        <p:txBody>
          <a:bodyPr anchor="b">
            <a:normAutofit/>
          </a:bodyPr>
          <a:lstStyle>
            <a:lvl1pPr algn="l">
              <a:defRPr sz="3600" b="0"/>
            </a:lvl1pPr>
          </a:lstStyle>
          <a:p>
            <a:r>
              <a:rPr lang="sv-SE" smtClean="0"/>
              <a:t>Klicka här för att ändra format</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52466975-C014-42E5-BFA6-B8D5FDD3B81F}" type="datetimeFigureOut">
              <a:rPr lang="sv-SE"/>
              <a:t>2016-09-20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522413" y="189723"/>
            <a:ext cx="9144000" cy="1144556"/>
          </a:xfrm>
        </p:spPr>
        <p:txBody>
          <a:bodyPr anchor="b">
            <a:normAutofit/>
          </a:bodyPr>
          <a:lstStyle>
            <a:lvl1pPr algn="l">
              <a:defRPr sz="3600" b="0"/>
            </a:lvl1pPr>
          </a:lstStyle>
          <a:p>
            <a:r>
              <a:rPr lang="sv-SE" smtClean="0"/>
              <a:t>Klicka här för att ändra format</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52466975-C014-42E5-BFA6-B8D5FDD3B81F}" type="datetimeFigureOut">
              <a:rPr lang="sv-SE"/>
              <a:t>2016-09-20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sv-SE" smtClean="0"/>
              <a:t>Klicka här för att ändra format</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sv-SE"/>
              <a:t>2016-09-20</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90000"/>
        <a:buFont typeface="Wingdings" pitchFamily="2" charset="2"/>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90000"/>
        <a:buFont typeface="Wingdings" pitchFamily="2" charset="2"/>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90000"/>
        <a:buFont typeface="Wingdings" pitchFamily="2" charset="2"/>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spcBef>
                <a:spcPts val="0"/>
              </a:spcBef>
            </a:pPr>
            <a:r>
              <a:rPr lang="en-US" b="1" dirty="0"/>
              <a:t>Unconditional Basic Income in a Nation Obsessed With </a:t>
            </a:r>
            <a:r>
              <a:rPr lang="en-US" b="1" dirty="0" err="1"/>
              <a:t>Labour</a:t>
            </a:r>
            <a:r>
              <a:rPr lang="en-US" b="1" dirty="0"/>
              <a:t> – How Do We Break the Taboo and Find Ways Forward?</a:t>
            </a: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r>
              <a:rPr lang="sv-SE" dirty="0" smtClean="0">
                <a:solidFill>
                  <a:srgbClr val="652825"/>
                </a:solidFill>
              </a:rPr>
              <a:t>Annika Lillemets, </a:t>
            </a:r>
            <a:r>
              <a:rPr lang="sv-SE" dirty="0" err="1" smtClean="0">
                <a:solidFill>
                  <a:srgbClr val="652825"/>
                </a:solidFill>
              </a:rPr>
              <a:t>Member</a:t>
            </a:r>
            <a:r>
              <a:rPr lang="sv-SE" dirty="0" smtClean="0">
                <a:solidFill>
                  <a:srgbClr val="652825"/>
                </a:solidFill>
              </a:rPr>
              <a:t> </a:t>
            </a:r>
            <a:r>
              <a:rPr lang="sv-SE" dirty="0" err="1" smtClean="0">
                <a:solidFill>
                  <a:srgbClr val="652825"/>
                </a:solidFill>
              </a:rPr>
              <a:t>of</a:t>
            </a:r>
            <a:r>
              <a:rPr lang="sv-SE" dirty="0" smtClean="0">
                <a:solidFill>
                  <a:srgbClr val="652825"/>
                </a:solidFill>
              </a:rPr>
              <a:t> </a:t>
            </a:r>
            <a:r>
              <a:rPr lang="sv-SE" dirty="0" err="1" smtClean="0">
                <a:solidFill>
                  <a:srgbClr val="652825"/>
                </a:solidFill>
              </a:rPr>
              <a:t>Parliament</a:t>
            </a:r>
            <a:r>
              <a:rPr lang="sv-SE" dirty="0" smtClean="0">
                <a:solidFill>
                  <a:srgbClr val="652825"/>
                </a:solidFill>
              </a:rPr>
              <a:t>, Green Party</a:t>
            </a:r>
            <a:endParaRPr lang="sv-SE" b="0" i="0" dirty="0" smtClean="0">
              <a:solidFill>
                <a:srgbClr val="652825"/>
              </a:solidFill>
            </a:endParaRPr>
          </a:p>
          <a:p>
            <a:pPr marL="0" indent="0" algn="l">
              <a:spcBef>
                <a:spcPts val="0"/>
              </a:spcBef>
              <a:buNone/>
            </a:pPr>
            <a:endParaRPr lang="sv-SE" dirty="0" smtClean="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6459" y="79347"/>
            <a:ext cx="4698257" cy="4745809"/>
          </a:xfrm>
        </p:spPr>
        <p:txBody>
          <a:bodyPr>
            <a:normAutofit/>
          </a:bodyPr>
          <a:lstStyle/>
          <a:p>
            <a:pPr>
              <a:spcBef>
                <a:spcPts val="0"/>
              </a:spcBef>
            </a:pPr>
            <a:r>
              <a:rPr lang="sv-SE" sz="6000" b="0" i="0" dirty="0" smtClean="0">
                <a:solidFill>
                  <a:srgbClr val="652825"/>
                </a:solidFill>
                <a:latin typeface="Corbel"/>
                <a:ea typeface="+mj-ea"/>
                <a:cs typeface="+mj-cs"/>
              </a:rPr>
              <a:t>Will the North revolt?</a:t>
            </a: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a:xfrm>
            <a:off x="1522413" y="5445224"/>
            <a:ext cx="8229600" cy="726976"/>
          </a:xfrm>
        </p:spPr>
        <p:txBody>
          <a:bodyPr/>
          <a:lstStyle/>
          <a:p>
            <a:pPr marL="0" indent="0" algn="l">
              <a:spcBef>
                <a:spcPts val="0"/>
              </a:spcBef>
              <a:buNone/>
            </a:pPr>
            <a:endParaRPr lang="sv-SE" dirty="0" smtClean="0"/>
          </a:p>
        </p:txBody>
      </p:sp>
      <p:pic>
        <p:nvPicPr>
          <p:cNvPr id="1026" name="Picture 2" descr="http://www.gellivarelapland.se/wp-content/uploads/2015/11/aitik-gruvan-dagbrott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70" y="2452251"/>
            <a:ext cx="6000750" cy="39909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200" y="116632"/>
            <a:ext cx="4619625" cy="3067050"/>
          </a:xfrm>
          <a:prstGeom prst="rect">
            <a:avLst/>
          </a:prstGeom>
        </p:spPr>
      </p:pic>
    </p:spTree>
    <p:extLst>
      <p:ext uri="{BB962C8B-B14F-4D97-AF65-F5344CB8AC3E}">
        <p14:creationId xmlns:p14="http://schemas.microsoft.com/office/powerpoint/2010/main" val="406593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”ARBETSLINJEN”</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endParaRPr lang="sv-SE" b="0" i="0" dirty="0" smtClean="0">
              <a:solidFill>
                <a:srgbClr val="652825"/>
              </a:solidFill>
            </a:endParaRPr>
          </a:p>
        </p:txBody>
      </p:sp>
    </p:spTree>
    <p:extLst>
      <p:ext uri="{BB962C8B-B14F-4D97-AF65-F5344CB8AC3E}">
        <p14:creationId xmlns:p14="http://schemas.microsoft.com/office/powerpoint/2010/main" val="27249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r>
              <a:rPr lang="sv-SE" sz="6000" b="0" i="0" dirty="0" err="1" smtClean="0">
                <a:solidFill>
                  <a:srgbClr val="652825"/>
                </a:solidFill>
                <a:latin typeface="Corbel"/>
                <a:ea typeface="+mj-ea"/>
                <a:cs typeface="+mj-cs"/>
              </a:rPr>
              <a:t>Where</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will</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we</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find</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political</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courage</a:t>
            </a:r>
            <a:r>
              <a:rPr lang="sv-SE" sz="6000" b="0" i="0" dirty="0" smtClean="0">
                <a:solidFill>
                  <a:srgbClr val="652825"/>
                </a:solidFill>
                <a:latin typeface="Corbel"/>
                <a:ea typeface="+mj-ea"/>
                <a:cs typeface="+mj-cs"/>
              </a:rPr>
              <a:t> and </a:t>
            </a:r>
            <a:r>
              <a:rPr lang="sv-SE" sz="6000" b="0" i="0" dirty="0" err="1" smtClean="0">
                <a:solidFill>
                  <a:srgbClr val="652825"/>
                </a:solidFill>
                <a:latin typeface="Corbel"/>
                <a:ea typeface="+mj-ea"/>
                <a:cs typeface="+mj-cs"/>
              </a:rPr>
              <a:t>open</a:t>
            </a:r>
            <a:r>
              <a:rPr lang="sv-SE" sz="6000" b="0" i="0" dirty="0" smtClean="0">
                <a:solidFill>
                  <a:srgbClr val="652825"/>
                </a:solidFill>
                <a:latin typeface="Corbel"/>
                <a:ea typeface="+mj-ea"/>
                <a:cs typeface="+mj-cs"/>
              </a:rPr>
              <a:t> </a:t>
            </a:r>
            <a:r>
              <a:rPr lang="sv-SE" sz="6000" b="0" i="0" dirty="0" err="1" smtClean="0">
                <a:solidFill>
                  <a:srgbClr val="652825"/>
                </a:solidFill>
                <a:latin typeface="Corbel"/>
                <a:ea typeface="+mj-ea"/>
                <a:cs typeface="+mj-cs"/>
              </a:rPr>
              <a:t>minds</a:t>
            </a:r>
            <a:r>
              <a:rPr lang="sv-SE" sz="6000" b="0" i="0" dirty="0" smtClean="0">
                <a:solidFill>
                  <a:srgbClr val="652825"/>
                </a:solidFill>
                <a:latin typeface="Corbel"/>
                <a:ea typeface="+mj-ea"/>
                <a:cs typeface="+mj-cs"/>
              </a:rPr>
              <a:t> in Sweden?</a:t>
            </a: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endParaRPr lang="sv-SE" b="0" i="0" dirty="0" smtClean="0">
              <a:solidFill>
                <a:srgbClr val="652825"/>
              </a:solidFill>
            </a:endParaRPr>
          </a:p>
        </p:txBody>
      </p:sp>
    </p:spTree>
    <p:extLst>
      <p:ext uri="{BB962C8B-B14F-4D97-AF65-F5344CB8AC3E}">
        <p14:creationId xmlns:p14="http://schemas.microsoft.com/office/powerpoint/2010/main" val="338936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Not </a:t>
            </a:r>
            <a:r>
              <a:rPr lang="sv-SE" sz="6000" b="0" i="0" dirty="0" err="1" smtClean="0">
                <a:solidFill>
                  <a:srgbClr val="652825"/>
                </a:solidFill>
                <a:latin typeface="Corbel"/>
                <a:ea typeface="+mj-ea"/>
                <a:cs typeface="+mj-cs"/>
              </a:rPr>
              <a:t>here</a:t>
            </a:r>
            <a:r>
              <a:rPr lang="sv-SE" sz="6000" b="0" i="0" dirty="0" smtClean="0">
                <a:solidFill>
                  <a:srgbClr val="652825"/>
                </a:solidFill>
                <a:latin typeface="Corbel"/>
                <a:ea typeface="+mj-ea"/>
                <a:cs typeface="+mj-cs"/>
              </a:rPr>
              <a:t>…</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endParaRPr lang="sv-SE" b="0" i="0" dirty="0" smtClean="0">
              <a:solidFill>
                <a:srgbClr val="652825"/>
              </a:solidFill>
            </a:endParaRPr>
          </a:p>
          <a:p>
            <a:pPr marL="0" indent="0" algn="l">
              <a:spcBef>
                <a:spcPts val="0"/>
              </a:spcBef>
              <a:buNone/>
            </a:pPr>
            <a:endParaRPr lang="sv-SE" dirty="0" smtClean="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538" y="620688"/>
            <a:ext cx="7143750" cy="1447800"/>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172" y="4221088"/>
            <a:ext cx="3744416" cy="2466244"/>
          </a:xfrm>
          <a:prstGeom prst="rect">
            <a:avLst/>
          </a:prstGeom>
        </p:spPr>
      </p:pic>
    </p:spTree>
    <p:extLst>
      <p:ext uri="{BB962C8B-B14F-4D97-AF65-F5344CB8AC3E}">
        <p14:creationId xmlns:p14="http://schemas.microsoft.com/office/powerpoint/2010/main" val="35254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normAutofit lnSpcReduction="10000"/>
          </a:bodyPr>
          <a:lstStyle/>
          <a:p>
            <a:pPr marL="0" indent="0" algn="l">
              <a:spcBef>
                <a:spcPts val="0"/>
              </a:spcBef>
              <a:buNone/>
            </a:pPr>
            <a:endParaRPr lang="sv-SE" b="0" i="0" dirty="0" smtClean="0">
              <a:solidFill>
                <a:srgbClr val="652825"/>
              </a:solidFill>
            </a:endParaRPr>
          </a:p>
          <a:p>
            <a:pPr marL="0" indent="0" algn="l">
              <a:spcBef>
                <a:spcPts val="0"/>
              </a:spcBef>
              <a:buNone/>
            </a:pPr>
            <a:r>
              <a:rPr lang="sv-SE" sz="6000" dirty="0" smtClean="0"/>
              <a:t>… and not </a:t>
            </a:r>
            <a:r>
              <a:rPr lang="sv-SE" sz="6000" dirty="0" err="1" smtClean="0"/>
              <a:t>here</a:t>
            </a:r>
            <a:endParaRPr lang="sv-SE" sz="6000" dirty="0" smtClean="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92" y="387096"/>
            <a:ext cx="5449824" cy="3035808"/>
          </a:xfrm>
          <a:prstGeom prst="rect">
            <a:avLst/>
          </a:prstGeom>
        </p:spPr>
      </p:pic>
    </p:spTree>
    <p:extLst>
      <p:ext uri="{BB962C8B-B14F-4D97-AF65-F5344CB8AC3E}">
        <p14:creationId xmlns:p14="http://schemas.microsoft.com/office/powerpoint/2010/main" val="404407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r>
              <a:rPr lang="sv-SE" b="0" i="0" dirty="0" err="1" smtClean="0">
                <a:solidFill>
                  <a:srgbClr val="652825"/>
                </a:solidFill>
              </a:rPr>
              <a:t>Why</a:t>
            </a:r>
            <a:r>
              <a:rPr lang="sv-SE" b="0" i="0" dirty="0" smtClean="0">
                <a:solidFill>
                  <a:srgbClr val="652825"/>
                </a:solidFill>
              </a:rPr>
              <a:t>…?</a:t>
            </a:r>
            <a:endParaRPr lang="sv-SE" b="0" i="0" dirty="0" smtClean="0">
              <a:solidFill>
                <a:srgbClr val="652825"/>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09623"/>
            <a:ext cx="5695950" cy="2638425"/>
          </a:xfrm>
          <a:prstGeom prst="rect">
            <a:avLst/>
          </a:prstGeom>
        </p:spPr>
      </p:pic>
    </p:spTree>
    <p:extLst>
      <p:ext uri="{BB962C8B-B14F-4D97-AF65-F5344CB8AC3E}">
        <p14:creationId xmlns:p14="http://schemas.microsoft.com/office/powerpoint/2010/main" val="4561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r>
              <a:rPr lang="sv-SE" b="0" i="0" dirty="0" err="1" smtClean="0">
                <a:solidFill>
                  <a:srgbClr val="652825"/>
                </a:solidFill>
              </a:rPr>
              <a:t>Why</a:t>
            </a:r>
            <a:r>
              <a:rPr lang="sv-SE" b="0" i="0" dirty="0" smtClean="0">
                <a:solidFill>
                  <a:srgbClr val="652825"/>
                </a:solidFill>
              </a:rPr>
              <a:t>…?</a:t>
            </a:r>
            <a:endParaRPr lang="sv-SE" b="0" i="0" dirty="0" smtClean="0">
              <a:solidFill>
                <a:srgbClr val="652825"/>
              </a:solidFill>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45" y="260648"/>
            <a:ext cx="2520280" cy="4311352"/>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20" y="125760"/>
            <a:ext cx="6163673" cy="4581128"/>
          </a:xfrm>
          <a:prstGeom prst="rect">
            <a:avLst/>
          </a:prstGeom>
        </p:spPr>
      </p:pic>
    </p:spTree>
    <p:extLst>
      <p:ext uri="{BB962C8B-B14F-4D97-AF65-F5344CB8AC3E}">
        <p14:creationId xmlns:p14="http://schemas.microsoft.com/office/powerpoint/2010/main" val="134045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p:txBody>
          <a:bodyPr/>
          <a:lstStyle/>
          <a:p>
            <a:pPr marL="0" indent="0" algn="l">
              <a:spcBef>
                <a:spcPts val="0"/>
              </a:spcBef>
              <a:buNone/>
            </a:pPr>
            <a:r>
              <a:rPr lang="sv-SE" b="0" i="0" dirty="0" smtClean="0">
                <a:solidFill>
                  <a:srgbClr val="652825"/>
                </a:solidFill>
              </a:rPr>
              <a:t>”Satsa på dig själv”- ”</a:t>
            </a:r>
            <a:r>
              <a:rPr lang="sv-SE" b="0" i="0" dirty="0" err="1" smtClean="0">
                <a:solidFill>
                  <a:srgbClr val="652825"/>
                </a:solidFill>
              </a:rPr>
              <a:t>Invest</a:t>
            </a:r>
            <a:r>
              <a:rPr lang="sv-SE" b="0" i="0" dirty="0" smtClean="0">
                <a:solidFill>
                  <a:srgbClr val="652825"/>
                </a:solidFill>
              </a:rPr>
              <a:t> in </a:t>
            </a:r>
            <a:r>
              <a:rPr lang="sv-SE" b="0" i="0" dirty="0" err="1" smtClean="0">
                <a:solidFill>
                  <a:srgbClr val="652825"/>
                </a:solidFill>
              </a:rPr>
              <a:t>your</a:t>
            </a:r>
            <a:r>
              <a:rPr lang="sv-SE" b="0" i="0" dirty="0" smtClean="0">
                <a:solidFill>
                  <a:srgbClr val="652825"/>
                </a:solidFill>
              </a:rPr>
              <a:t> </a:t>
            </a:r>
            <a:r>
              <a:rPr lang="sv-SE" b="0" i="0" dirty="0" err="1" smtClean="0">
                <a:solidFill>
                  <a:srgbClr val="652825"/>
                </a:solidFill>
              </a:rPr>
              <a:t>self</a:t>
            </a:r>
            <a:r>
              <a:rPr lang="sv-SE" b="0" i="0" dirty="0" smtClean="0">
                <a:solidFill>
                  <a:srgbClr val="652825"/>
                </a:solidFill>
              </a:rPr>
              <a:t>” - </a:t>
            </a:r>
            <a:r>
              <a:rPr lang="sv-SE" b="0" i="0" dirty="0" err="1" smtClean="0">
                <a:solidFill>
                  <a:srgbClr val="652825"/>
                </a:solidFill>
              </a:rPr>
              <a:t>campaign</a:t>
            </a:r>
            <a:r>
              <a:rPr lang="sv-SE" b="0" i="0" dirty="0" smtClean="0">
                <a:solidFill>
                  <a:srgbClr val="652825"/>
                </a:solidFill>
              </a:rPr>
              <a:t> by the </a:t>
            </a:r>
            <a:r>
              <a:rPr lang="sv-SE" b="0" i="0" dirty="0" err="1" smtClean="0">
                <a:solidFill>
                  <a:srgbClr val="652825"/>
                </a:solidFill>
              </a:rPr>
              <a:t>Confederation</a:t>
            </a:r>
            <a:r>
              <a:rPr lang="sv-SE" b="0" i="0" dirty="0" smtClean="0">
                <a:solidFill>
                  <a:srgbClr val="652825"/>
                </a:solidFill>
              </a:rPr>
              <a:t> </a:t>
            </a:r>
            <a:r>
              <a:rPr lang="sv-SE" b="0" i="0" dirty="0" err="1" smtClean="0">
                <a:solidFill>
                  <a:srgbClr val="652825"/>
                </a:solidFill>
              </a:rPr>
              <a:t>of</a:t>
            </a:r>
            <a:r>
              <a:rPr lang="sv-SE" b="0" i="0" dirty="0" smtClean="0">
                <a:solidFill>
                  <a:srgbClr val="652825"/>
                </a:solidFill>
              </a:rPr>
              <a:t> Swedish Enterprise </a:t>
            </a:r>
            <a:endParaRPr lang="sv-SE" b="0" i="0" dirty="0" smtClean="0">
              <a:solidFill>
                <a:srgbClr val="652825"/>
              </a:solidFill>
            </a:endParaRPr>
          </a:p>
        </p:txBody>
      </p:sp>
      <p:sp>
        <p:nvSpPr>
          <p:cNvPr id="7" name="Rektangel 6"/>
          <p:cNvSpPr/>
          <p:nvPr/>
        </p:nvSpPr>
        <p:spPr>
          <a:xfrm>
            <a:off x="4739169" y="3244334"/>
            <a:ext cx="184731" cy="369332"/>
          </a:xfrm>
          <a:prstGeom prst="rect">
            <a:avLst/>
          </a:prstGeom>
        </p:spPr>
        <p:txBody>
          <a:bodyPr wrap="none">
            <a:spAutoFit/>
          </a:bodyPr>
          <a:lstStyle/>
          <a:p>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60" y="570433"/>
            <a:ext cx="3168352" cy="3823189"/>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67" y="404664"/>
            <a:ext cx="4064000" cy="4064000"/>
          </a:xfrm>
          <a:prstGeom prst="rect">
            <a:avLst/>
          </a:prstGeom>
        </p:spPr>
      </p:pic>
    </p:spTree>
    <p:extLst>
      <p:ext uri="{BB962C8B-B14F-4D97-AF65-F5344CB8AC3E}">
        <p14:creationId xmlns:p14="http://schemas.microsoft.com/office/powerpoint/2010/main" val="154385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0"/>
              </a:spcBef>
            </a:pPr>
            <a:r>
              <a:rPr lang="sv-SE" sz="6000" b="0" i="0" dirty="0" smtClean="0">
                <a:solidFill>
                  <a:srgbClr val="652825"/>
                </a:solidFill>
                <a:latin typeface="Corbel"/>
                <a:ea typeface="+mj-ea"/>
                <a:cs typeface="+mj-cs"/>
              </a:rPr>
              <a:t/>
            </a:r>
            <a:br>
              <a:rPr lang="sv-SE" sz="6000" b="0" i="0" dirty="0" smtClean="0">
                <a:solidFill>
                  <a:srgbClr val="652825"/>
                </a:solidFill>
                <a:latin typeface="Corbel"/>
                <a:ea typeface="+mj-ea"/>
                <a:cs typeface="+mj-cs"/>
              </a:rPr>
            </a:br>
            <a:endParaRPr lang="sv-SE" sz="6000" b="0" i="0" dirty="0">
              <a:solidFill>
                <a:srgbClr val="652825"/>
              </a:solidFill>
              <a:latin typeface="Corbel"/>
              <a:ea typeface="+mj-ea"/>
              <a:cs typeface="+mj-cs"/>
            </a:endParaRPr>
          </a:p>
        </p:txBody>
      </p:sp>
      <p:sp>
        <p:nvSpPr>
          <p:cNvPr id="3" name="Subtitle 2"/>
          <p:cNvSpPr>
            <a:spLocks noGrp="1"/>
          </p:cNvSpPr>
          <p:nvPr>
            <p:ph type="subTitle" idx="1"/>
          </p:nvPr>
        </p:nvSpPr>
        <p:spPr>
          <a:xfrm rot="10800000" flipV="1">
            <a:off x="4150196" y="1898658"/>
            <a:ext cx="7776864" cy="2439144"/>
          </a:xfrm>
        </p:spPr>
        <p:txBody>
          <a:bodyPr>
            <a:noAutofit/>
          </a:bodyPr>
          <a:lstStyle/>
          <a:p>
            <a:pPr marL="0" indent="0" algn="l">
              <a:spcBef>
                <a:spcPts val="0"/>
              </a:spcBef>
              <a:buNone/>
            </a:pPr>
            <a:r>
              <a:rPr lang="sv-SE" sz="6000" b="0" i="0" dirty="0" smtClean="0">
                <a:solidFill>
                  <a:srgbClr val="652825"/>
                </a:solidFill>
              </a:rPr>
              <a:t>Public </a:t>
            </a:r>
            <a:r>
              <a:rPr lang="sv-SE" sz="6000" b="0" i="0" dirty="0" err="1" smtClean="0">
                <a:solidFill>
                  <a:srgbClr val="652825"/>
                </a:solidFill>
              </a:rPr>
              <a:t>debate</a:t>
            </a:r>
            <a:r>
              <a:rPr lang="sv-SE" sz="6000" b="0" i="0" dirty="0" smtClean="0">
                <a:solidFill>
                  <a:srgbClr val="652825"/>
                </a:solidFill>
              </a:rPr>
              <a:t> </a:t>
            </a:r>
            <a:r>
              <a:rPr lang="sv-SE" sz="6000" b="0" i="0" dirty="0" err="1" smtClean="0">
                <a:solidFill>
                  <a:srgbClr val="652825"/>
                </a:solidFill>
              </a:rPr>
              <a:t>surging</a:t>
            </a:r>
            <a:endParaRPr lang="sv-SE" sz="6000" b="0" i="0" dirty="0" smtClean="0">
              <a:solidFill>
                <a:srgbClr val="652825"/>
              </a:solidFill>
            </a:endParaRPr>
          </a:p>
          <a:p>
            <a:pPr marL="0" indent="0" algn="l">
              <a:spcBef>
                <a:spcPts val="0"/>
              </a:spcBef>
              <a:buNone/>
            </a:pPr>
            <a:r>
              <a:rPr lang="sv-SE" sz="6000" b="0" i="0" dirty="0" smtClean="0">
                <a:solidFill>
                  <a:srgbClr val="652825"/>
                </a:solidFill>
              </a:rPr>
              <a:t>New </a:t>
            </a:r>
            <a:r>
              <a:rPr lang="sv-SE" sz="6000" b="0" i="0" dirty="0" err="1" smtClean="0">
                <a:solidFill>
                  <a:srgbClr val="652825"/>
                </a:solidFill>
              </a:rPr>
              <a:t>movements</a:t>
            </a:r>
            <a:endParaRPr lang="sv-SE" sz="6000" b="0" i="0" dirty="0" smtClean="0">
              <a:solidFill>
                <a:srgbClr val="652825"/>
              </a:solidFill>
            </a:endParaRPr>
          </a:p>
          <a:p>
            <a:pPr marL="0" indent="0" algn="l">
              <a:spcBef>
                <a:spcPts val="0"/>
              </a:spcBef>
              <a:buNone/>
            </a:pPr>
            <a:r>
              <a:rPr lang="sv-SE" sz="6000" dirty="0" err="1" smtClean="0">
                <a:solidFill>
                  <a:srgbClr val="652825"/>
                </a:solidFill>
              </a:rPr>
              <a:t>Next</a:t>
            </a:r>
            <a:r>
              <a:rPr lang="sv-SE" sz="6000" dirty="0" smtClean="0">
                <a:solidFill>
                  <a:srgbClr val="652825"/>
                </a:solidFill>
              </a:rPr>
              <a:t> </a:t>
            </a:r>
            <a:r>
              <a:rPr lang="sv-SE" sz="6000" dirty="0" err="1" smtClean="0">
                <a:solidFill>
                  <a:srgbClr val="652825"/>
                </a:solidFill>
              </a:rPr>
              <a:t>election</a:t>
            </a:r>
            <a:r>
              <a:rPr lang="sv-SE" sz="6000" dirty="0" smtClean="0">
                <a:solidFill>
                  <a:srgbClr val="652825"/>
                </a:solidFill>
              </a:rPr>
              <a:t> in 2018</a:t>
            </a:r>
            <a:endParaRPr lang="sv-SE" sz="6000" b="0" i="0" dirty="0" smtClean="0">
              <a:solidFill>
                <a:srgbClr val="652825"/>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56" y="218728"/>
            <a:ext cx="3795885" cy="4353272"/>
          </a:xfrm>
          <a:prstGeom prst="rect">
            <a:avLst/>
          </a:prstGeom>
        </p:spPr>
      </p:pic>
    </p:spTree>
    <p:extLst>
      <p:ext uri="{BB962C8B-B14F-4D97-AF65-F5344CB8AC3E}">
        <p14:creationId xmlns:p14="http://schemas.microsoft.com/office/powerpoint/2010/main" val="398531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_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2ACD586-4E0D-4D99-BA64-28A99D507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i jordtoner (bredbildsformat)</Template>
  <TotalTime>0</TotalTime>
  <Words>1223</Words>
  <Application>Microsoft Office PowerPoint</Application>
  <PresentationFormat>Anpassad</PresentationFormat>
  <Paragraphs>109</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Corbel</vt:lpstr>
      <vt:lpstr>Wingdings</vt:lpstr>
      <vt:lpstr>Earthtones_16x9</vt:lpstr>
      <vt:lpstr>Unconditional Basic Income in a Nation Obsessed With Labour – How Do We Break the Taboo and Find Ways Forward?</vt:lpstr>
      <vt:lpstr>”ARBETSLINJEN” </vt:lpstr>
      <vt:lpstr> Where will we find political courage and open minds in Sweden?</vt:lpstr>
      <vt:lpstr>Not here… </vt:lpstr>
      <vt:lpstr> </vt:lpstr>
      <vt:lpstr> </vt:lpstr>
      <vt:lpstr> </vt:lpstr>
      <vt:lpstr> </vt:lpstr>
      <vt:lpstr> </vt:lpstr>
      <vt:lpstr>Will the North revolt?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2016-09-20T08:51:24Z</dcterms:created>
  <dcterms:modified xsi:type="dcterms:W3CDTF">2016-09-23T06:51:34Z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